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handoutMasterIdLst>
    <p:handoutMasterId r:id="rId41"/>
  </p:handoutMasterIdLst>
  <p:sldIdLst>
    <p:sldId id="256" r:id="rId2"/>
    <p:sldId id="353" r:id="rId3"/>
    <p:sldId id="290" r:id="rId4"/>
    <p:sldId id="291" r:id="rId5"/>
    <p:sldId id="289" r:id="rId6"/>
    <p:sldId id="293" r:id="rId7"/>
    <p:sldId id="294" r:id="rId8"/>
    <p:sldId id="295" r:id="rId9"/>
    <p:sldId id="292" r:id="rId10"/>
    <p:sldId id="360" r:id="rId11"/>
    <p:sldId id="361" r:id="rId12"/>
    <p:sldId id="363" r:id="rId13"/>
    <p:sldId id="362" r:id="rId14"/>
    <p:sldId id="264" r:id="rId15"/>
    <p:sldId id="346" r:id="rId16"/>
    <p:sldId id="268" r:id="rId17"/>
    <p:sldId id="269" r:id="rId18"/>
    <p:sldId id="348" r:id="rId19"/>
    <p:sldId id="277" r:id="rId20"/>
    <p:sldId id="358" r:id="rId21"/>
    <p:sldId id="271" r:id="rId22"/>
    <p:sldId id="329" r:id="rId23"/>
    <p:sldId id="330" r:id="rId24"/>
    <p:sldId id="273" r:id="rId25"/>
    <p:sldId id="274" r:id="rId26"/>
    <p:sldId id="350" r:id="rId27"/>
    <p:sldId id="325" r:id="rId28"/>
    <p:sldId id="343" r:id="rId29"/>
    <p:sldId id="276" r:id="rId30"/>
    <p:sldId id="312" r:id="rId31"/>
    <p:sldId id="278" r:id="rId32"/>
    <p:sldId id="279" r:id="rId33"/>
    <p:sldId id="355" r:id="rId34"/>
    <p:sldId id="357" r:id="rId35"/>
    <p:sldId id="285" r:id="rId36"/>
    <p:sldId id="352" r:id="rId37"/>
    <p:sldId id="365" r:id="rId38"/>
    <p:sldId id="327" r:id="rId39"/>
    <p:sldId id="345" r:id="rId4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pite" initials="O" lastIdx="2" clrIdx="0">
    <p:extLst>
      <p:ext uri="{19B8F6BF-5375-455C-9EA6-DF929625EA0E}">
        <p15:presenceInfo xmlns:p15="http://schemas.microsoft.com/office/powerpoint/2012/main" userId="Ospi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9477127B-4ACA-4583-A4CA-2B98BC7806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9CCE72F-153A-4AC1-900D-28933E59063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32E5B1E1-94E3-4FC2-AF63-E4D73CB2BC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122C27E5-FDA6-4950-82F5-4A5241D41FC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288831B-3F3D-49F2-B08A-44E0264FB20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899D214-B0EA-4FF1-B187-881DF7E6C604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FBAB90E-9278-4E43-8935-47D195FEB4B8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5CFAA8B5-762E-45DC-9204-A4094450A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Footer Placeholder 19">
            <a:extLst>
              <a:ext uri="{FF2B5EF4-FFF2-40B4-BE49-F238E27FC236}">
                <a16:creationId xmlns:a16="http://schemas.microsoft.com/office/drawing/2014/main" id="{DC4C0F3D-6115-4D53-AE8B-15A22EF4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9D2DCF1F-59EB-45D2-AEA7-A62020F3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AD806-A827-431B-97BA-C3FFEA5A7A9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2687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1B569739-08D9-4B79-8D9F-D5439301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E8272A4B-3740-4B8C-B0FA-09A65E87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2582703A-D9A0-444A-99E5-D05E5B624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3E3E7-B901-40C1-9A71-B24A5BD4F3B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8992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C683401A-3744-40C4-93AC-1F3B2EC1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922DEA2F-BB59-4189-B01B-BD1E478D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1D3DC474-9587-44AF-A328-59408AD44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CAD3-47DB-4D56-B821-6CBB64A629A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7453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ACEC9C22-6E17-45CA-9196-AB40AD8E0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C3F165AF-02E2-49C9-94A4-82374BDCB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A27270E2-41D6-45CB-804F-E4C7993C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B5A8C-5634-44AF-8047-B285558FEC88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9379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DE448F-F76D-414E-A623-4D3457B5A75B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6E289A-BE23-4DF7-91D7-656D3558DC39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63A2D0-B0D0-463A-8E33-4B8FABC394D9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776F025-276B-466C-9802-6A7994DE2F58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6A2C8B0-3533-4857-A4BC-BA7FCFDE4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0345569-79A0-4AE9-BECF-2E8AA6B6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E936B47-8233-46CF-AB3D-473EF94C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E689-C785-4784-988C-468C3D46BF0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1328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67AD8799-9512-413D-A768-54946EA9E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4A62FB7E-6B65-4D2A-B65D-324478E0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AFC7AD8C-3F92-4F29-ACC5-8D967956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982E-0CD4-4E75-A452-6A90B75F6FE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6628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927231-C4C5-4290-A90F-79AF8914D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966D7-DBEB-464C-B637-E7A0BD7DC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B1DB93-BBA9-4055-9430-B5C8FB37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E5287-D0D0-4791-A0F6-31F4AE809D3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3706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7CF42A49-529A-4DD1-BD27-2833F785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0F4FBE2B-E189-4211-9F76-D04637862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A54370EC-EAA8-42B6-9129-C70575791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157A9-53BD-4FC4-9019-62E31FD5458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3630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7BBD2F-3D0C-44EA-9B9D-6D06B6B4BCD2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C0E590-22C0-4DC7-992E-FDEB1CD0AB0C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E178099-9925-44FB-B646-4D81FB6BF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B35FF27-622B-4220-86B1-87DC89E5B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B1C67DE-5BD9-4CB4-B4EB-3C71A3DD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3492-A9AF-4422-AAFC-5A9F76A88A8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7597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6D93E-FE95-483E-861E-B255880B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CBF9F-66EA-42EA-92C6-7E38E8E6C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741F4-53F5-49E1-8AB3-09F362FC8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1F865-0926-4F68-B8A7-61F7206B9D7C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3868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6BE5B56-0667-4F29-A4EC-01B7ACDCA7CF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C0520030-7669-4C92-9B4B-63C13C832A41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F223684B-3697-4B05-A4EE-07085B317BD6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2FE51A0-6627-40A6-A73C-CEB2FB389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DE8EC8CE-98A8-4449-ACDB-96355574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2F0144F-E9E3-4E23-BF9B-75EF61403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521DB-DFCF-4CC7-A96B-9EFD965C1F2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645896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7C539F0A-E7B1-4FCC-89D4-D81B34D6B7A3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59A96AB-73C5-47A1-BADE-A07D74CA43E8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74014591-1645-462D-B547-AC88D21B4950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CC88B0-DE3D-46CC-823A-E6D0DCD8E86D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2C079C07-9104-4A16-9E82-BF0F80F8A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62869B17-BFA2-4B4C-AF0A-1CE544BAE9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18DC8F4F-98DF-4C33-B643-6E7338DA3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D60718F-B942-4550-8647-98157C774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80B8A860-4FB2-4A97-8C4B-60B0EF755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B3BD882C-C005-46EA-B8DC-8827D488A7E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092F61-A5EB-432B-97F1-3B719900E46B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49" r:id="rId2"/>
    <p:sldLayoutId id="2147484655" r:id="rId3"/>
    <p:sldLayoutId id="2147484650" r:id="rId4"/>
    <p:sldLayoutId id="2147484656" r:id="rId5"/>
    <p:sldLayoutId id="2147484651" r:id="rId6"/>
    <p:sldLayoutId id="2147484657" r:id="rId7"/>
    <p:sldLayoutId id="2147484658" r:id="rId8"/>
    <p:sldLayoutId id="2147484659" r:id="rId9"/>
    <p:sldLayoutId id="2147484652" r:id="rId10"/>
    <p:sldLayoutId id="21474846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lat.unige.it/progettoingles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la.aulaweb.unige.it/index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.aulaweb.unige.it/enrol/index.php?id=1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lingue@sportelli.unige.it" TargetMode="External"/><Relationship Id="rId2" Type="http://schemas.openxmlformats.org/officeDocument/2006/relationships/hyperlink" Target="mailto:manager.lingue@unige.i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2019.aulaweb.unige.it/" TargetMode="External"/><Relationship Id="rId2" Type="http://schemas.openxmlformats.org/officeDocument/2006/relationships/hyperlink" Target="https://2020.aulaweb.unige.it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gue.unige.it/?post_type=dipendente&amp;p=2" TargetMode="External"/><Relationship Id="rId2" Type="http://schemas.openxmlformats.org/officeDocument/2006/relationships/hyperlink" Target="http://www.lingue.unige.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asyacademy.unige.it/portalestudenti/" TargetMode="External"/><Relationship Id="rId4" Type="http://schemas.openxmlformats.org/officeDocument/2006/relationships/hyperlink" Target="https://2020.aulaweb.unige.it/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gue.unige.it/?page_id=2872" TargetMode="External"/><Relationship Id="rId2" Type="http://schemas.openxmlformats.org/officeDocument/2006/relationships/hyperlink" Target="https://unige.it/off.f/ins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B5552DD-7E6A-48E5-9BF5-35C5D204E4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3038" y="620713"/>
            <a:ext cx="7407275" cy="936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4600" dirty="0">
                <a:solidFill>
                  <a:schemeClr val="tx2">
                    <a:satMod val="130000"/>
                  </a:schemeClr>
                </a:solidFill>
              </a:rPr>
              <a:t>Anglistica </a:t>
            </a:r>
            <a:r>
              <a:rPr lang="it-IT" sz="4600" dirty="0" smtClean="0">
                <a:solidFill>
                  <a:schemeClr val="tx2">
                    <a:satMod val="130000"/>
                  </a:schemeClr>
                </a:solidFill>
              </a:rPr>
              <a:t>2020-21</a:t>
            </a:r>
            <a:endParaRPr lang="it-IT" sz="4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9219" name="Picture 5" descr="logofinalmentepiccolo">
            <a:extLst>
              <a:ext uri="{FF2B5EF4-FFF2-40B4-BE49-F238E27FC236}">
                <a16:creationId xmlns:a16="http://schemas.microsoft.com/office/drawing/2014/main" id="{91C12C28-E0F4-4280-8B5E-B85B8862B48A}"/>
              </a:ext>
            </a:extLst>
          </p:cNvPr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03763" y="5589588"/>
            <a:ext cx="1127125" cy="1117600"/>
          </a:xfrm>
          <a:noFill/>
        </p:spPr>
      </p:pic>
      <p:sp>
        <p:nvSpPr>
          <p:cNvPr id="9220" name="Text Box 6">
            <a:extLst>
              <a:ext uri="{FF2B5EF4-FFF2-40B4-BE49-F238E27FC236}">
                <a16:creationId xmlns:a16="http://schemas.microsoft.com/office/drawing/2014/main" id="{57765188-0067-4675-874B-AF8DCE8EB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2275" y="4221163"/>
            <a:ext cx="4608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altLang="en-US"/>
              <a:t>Dipartimento di Lingue e Culture Moderne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altLang="en-US"/>
              <a:t>Scuola di Scienze Umanistiche 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altLang="en-US"/>
              <a:t>Università di Genova</a:t>
            </a:r>
          </a:p>
        </p:txBody>
      </p:sp>
      <p:pic>
        <p:nvPicPr>
          <p:cNvPr id="9221" name="Picture 6" descr="E:\My Dropbox\CB's files\uni\teaching\2012-13\flags of English speaking countries.jpg">
            <a:extLst>
              <a:ext uri="{FF2B5EF4-FFF2-40B4-BE49-F238E27FC236}">
                <a16:creationId xmlns:a16="http://schemas.microsoft.com/office/drawing/2014/main" id="{336FBE79-E81A-4FB6-AEF5-5D6C136CC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205038"/>
            <a:ext cx="2592388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D5B12E2E-D178-4C8B-8033-814806F25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332656"/>
            <a:ext cx="7499350" cy="5915025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 smtClean="0"/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 smtClean="0"/>
              <a:t>Per </a:t>
            </a:r>
            <a:r>
              <a:rPr lang="en-GB" altLang="en-US" dirty="0" err="1"/>
              <a:t>poter</a:t>
            </a:r>
            <a:r>
              <a:rPr lang="en-GB" altLang="en-US" dirty="0"/>
              <a:t> </a:t>
            </a:r>
            <a:r>
              <a:rPr lang="en-GB" altLang="en-US" dirty="0" err="1"/>
              <a:t>scegliere</a:t>
            </a:r>
            <a:r>
              <a:rPr lang="en-GB" altLang="en-US" dirty="0"/>
              <a:t> </a:t>
            </a:r>
            <a:r>
              <a:rPr lang="en-GB" altLang="en-US" dirty="0" err="1"/>
              <a:t>inglese</a:t>
            </a:r>
            <a:r>
              <a:rPr lang="en-GB" altLang="en-US" dirty="0"/>
              <a:t> come lingua di studio (</a:t>
            </a:r>
            <a:r>
              <a:rPr lang="en-GB" altLang="en-US" dirty="0" err="1"/>
              <a:t>anche</a:t>
            </a:r>
            <a:r>
              <a:rPr lang="en-GB" altLang="en-US" dirty="0"/>
              <a:t> come “</a:t>
            </a:r>
            <a:r>
              <a:rPr lang="en-GB" altLang="en-US" dirty="0" err="1"/>
              <a:t>terza</a:t>
            </a:r>
            <a:r>
              <a:rPr lang="en-GB" altLang="en-US" dirty="0"/>
              <a:t>” lingua) è </a:t>
            </a:r>
            <a:r>
              <a:rPr lang="en-GB" altLang="en-US" dirty="0" err="1"/>
              <a:t>necessario</a:t>
            </a:r>
            <a:r>
              <a:rPr lang="en-GB" altLang="en-US" dirty="0"/>
              <a:t> </a:t>
            </a:r>
            <a:r>
              <a:rPr lang="en-GB" altLang="en-US" dirty="0" err="1" smtClean="0"/>
              <a:t>dimostrare</a:t>
            </a:r>
            <a:r>
              <a:rPr lang="en-GB" altLang="en-US" dirty="0" smtClean="0"/>
              <a:t> di </a:t>
            </a:r>
            <a:r>
              <a:rPr lang="en-GB" altLang="en-US" dirty="0" err="1" smtClean="0"/>
              <a:t>conoscere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l’inglese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almeno</a:t>
            </a:r>
            <a:r>
              <a:rPr lang="en-GB" altLang="en-US" dirty="0" smtClean="0"/>
              <a:t> a </a:t>
            </a:r>
            <a:r>
              <a:rPr lang="en-GB" altLang="en-US" dirty="0" err="1" smtClean="0"/>
              <a:t>livello</a:t>
            </a:r>
            <a:r>
              <a:rPr lang="en-GB" altLang="en-US" dirty="0" smtClean="0"/>
              <a:t> B1:</a:t>
            </a:r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b="1" dirty="0" smtClean="0">
                <a:solidFill>
                  <a:srgbClr val="FF0000"/>
                </a:solidFill>
              </a:rPr>
              <a:t>Assessment test</a:t>
            </a:r>
          </a:p>
          <a:p>
            <a:pPr marL="82550" indent="0">
              <a:buNone/>
            </a:pPr>
            <a:r>
              <a:rPr lang="en-US" altLang="en-US" dirty="0">
                <a:hlinkClick r:id="rId2"/>
              </a:rPr>
              <a:t>https://clat.unige.it/progettoinglese</a:t>
            </a:r>
            <a:endParaRPr lang="en-GB" altLang="en-US" dirty="0" smtClean="0"/>
          </a:p>
          <a:p>
            <a:pPr marL="82550" indent="0">
              <a:buNone/>
            </a:pPr>
            <a:endParaRPr lang="en-GB" altLang="en-US" sz="2800" dirty="0"/>
          </a:p>
          <a:p>
            <a:pPr marL="82550" indent="0">
              <a:buNone/>
            </a:pPr>
            <a:r>
              <a:rPr lang="it-IT" dirty="0" smtClean="0"/>
              <a:t>Per l’</a:t>
            </a:r>
            <a:r>
              <a:rPr lang="it-IT" dirty="0" err="1" smtClean="0"/>
              <a:t>Assessment</a:t>
            </a:r>
            <a:r>
              <a:rPr lang="it-IT" dirty="0" smtClean="0"/>
              <a:t> </a:t>
            </a:r>
            <a:r>
              <a:rPr lang="it-IT" dirty="0"/>
              <a:t>test </a:t>
            </a:r>
            <a:r>
              <a:rPr lang="it-IT" dirty="0" smtClean="0"/>
              <a:t>ci sono </a:t>
            </a:r>
            <a:r>
              <a:rPr lang="it-IT" dirty="0"/>
              <a:t>due </a:t>
            </a:r>
            <a:r>
              <a:rPr lang="it-IT" dirty="0" smtClean="0"/>
              <a:t>opzioni</a:t>
            </a:r>
            <a:r>
              <a:rPr lang="it-IT" dirty="0"/>
              <a:t>: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70534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476672"/>
            <a:ext cx="7499350" cy="5771728"/>
          </a:xfrm>
        </p:spPr>
        <p:txBody>
          <a:bodyPr/>
          <a:lstStyle/>
          <a:p>
            <a:pPr marL="82550" indent="0">
              <a:buNone/>
            </a:pPr>
            <a:r>
              <a:rPr lang="it-IT" altLang="en-US" dirty="0" smtClean="0"/>
              <a:t>1) Si presenta </a:t>
            </a:r>
            <a:r>
              <a:rPr lang="en-GB" altLang="en-US" dirty="0" err="1" smtClean="0"/>
              <a:t>una</a:t>
            </a:r>
            <a:r>
              <a:rPr lang="en-GB" altLang="en-US" dirty="0" smtClean="0"/>
              <a:t> </a:t>
            </a:r>
            <a:r>
              <a:rPr lang="en-GB" altLang="en-US" b="1" dirty="0" err="1"/>
              <a:t>certificazione</a:t>
            </a:r>
            <a:r>
              <a:rPr lang="en-GB" altLang="en-US" dirty="0"/>
              <a:t> </a:t>
            </a:r>
            <a:r>
              <a:rPr lang="en-GB" altLang="en-US" dirty="0" err="1"/>
              <a:t>internazionale</a:t>
            </a:r>
            <a:r>
              <a:rPr lang="en-GB" altLang="en-US" dirty="0"/>
              <a:t> </a:t>
            </a:r>
            <a:r>
              <a:rPr lang="en-GB" altLang="en-US" dirty="0" err="1"/>
              <a:t>valida</a:t>
            </a:r>
            <a:r>
              <a:rPr lang="en-GB" altLang="en-US" dirty="0"/>
              <a:t> di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b="1" dirty="0"/>
              <a:t>B1</a:t>
            </a:r>
            <a:r>
              <a:rPr lang="en-GB" altLang="en-US" dirty="0"/>
              <a:t> (o </a:t>
            </a:r>
            <a:r>
              <a:rPr lang="en-GB" altLang="en-US" dirty="0" err="1"/>
              <a:t>superiore</a:t>
            </a:r>
            <a:r>
              <a:rPr lang="en-GB" altLang="en-US" dirty="0" smtClean="0"/>
              <a:t>)</a:t>
            </a:r>
          </a:p>
          <a:p>
            <a:pPr marL="82550" indent="0">
              <a:buNone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cla.aulaweb.unige.it/index.php</a:t>
            </a:r>
            <a:endParaRPr lang="en-GB" altLang="en-US" dirty="0" smtClean="0"/>
          </a:p>
          <a:p>
            <a:pPr marL="82550" indent="0">
              <a:buNone/>
            </a:pPr>
            <a:endParaRPr lang="en-GB" altLang="en-US" dirty="0" smtClean="0"/>
          </a:p>
          <a:p>
            <a:pPr marL="82550" indent="0">
              <a:buNone/>
            </a:pPr>
            <a:r>
              <a:rPr lang="en-GB" altLang="en-US" dirty="0" smtClean="0"/>
              <a:t>Chi ha </a:t>
            </a:r>
            <a:r>
              <a:rPr lang="en-GB" altLang="en-US" dirty="0" err="1" smtClean="0"/>
              <a:t>caricato</a:t>
            </a:r>
            <a:r>
              <a:rPr lang="en-GB" altLang="en-US" dirty="0" smtClean="0"/>
              <a:t> la </a:t>
            </a:r>
            <a:r>
              <a:rPr lang="en-GB" altLang="en-US" dirty="0" err="1" smtClean="0"/>
              <a:t>certificazione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riceverà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comunicazioni</a:t>
            </a:r>
            <a:r>
              <a:rPr lang="en-GB" altLang="en-US" dirty="0" smtClean="0"/>
              <a:t> dal </a:t>
            </a:r>
            <a:r>
              <a:rPr lang="en-GB" altLang="en-US" dirty="0" err="1" smtClean="0"/>
              <a:t>Progetto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inglese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su</a:t>
            </a:r>
            <a:r>
              <a:rPr lang="en-GB" altLang="en-US" dirty="0" smtClean="0"/>
              <a:t> come </a:t>
            </a:r>
            <a:r>
              <a:rPr lang="en-GB" altLang="en-US" dirty="0" err="1" smtClean="0"/>
              <a:t>procedere</a:t>
            </a:r>
            <a:r>
              <a:rPr lang="en-GB" altLang="en-US" dirty="0" smtClean="0"/>
              <a:t>.</a:t>
            </a:r>
          </a:p>
          <a:p>
            <a:pPr marL="82550" indent="0">
              <a:buNone/>
            </a:pPr>
            <a:endParaRPr lang="en-GB" altLang="en-US" dirty="0"/>
          </a:p>
          <a:p>
            <a:pPr marL="82550" indent="0">
              <a:buNone/>
            </a:pPr>
            <a:r>
              <a:rPr lang="en-GB" altLang="en-US" dirty="0" smtClean="0"/>
              <a:t>Il </a:t>
            </a:r>
            <a:r>
              <a:rPr lang="en-GB" altLang="en-US" dirty="0" err="1" smtClean="0"/>
              <a:t>caricamento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delle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certificazioni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riprenderà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il</a:t>
            </a:r>
            <a:r>
              <a:rPr lang="en-GB" altLang="en-US" dirty="0" smtClean="0"/>
              <a:t> 28/09/2020. </a:t>
            </a:r>
            <a:endParaRPr lang="en-GB" altLang="en-US" dirty="0"/>
          </a:p>
          <a:p>
            <a:pPr marL="82550" indent="0">
              <a:buNone/>
            </a:pPr>
            <a:endParaRPr lang="en-GB" altLang="en-US" dirty="0"/>
          </a:p>
          <a:p>
            <a:pPr marL="8255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7062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100" y="548680"/>
            <a:ext cx="7499350" cy="5699720"/>
          </a:xfrm>
        </p:spPr>
        <p:txBody>
          <a:bodyPr/>
          <a:lstStyle/>
          <a:p>
            <a:pPr marL="82550" indent="0">
              <a:buNone/>
            </a:pPr>
            <a:r>
              <a:rPr lang="it-IT" dirty="0" smtClean="0"/>
              <a:t>2) Si sostiene un test di livello B1</a:t>
            </a:r>
          </a:p>
          <a:p>
            <a:pPr marL="82550" indent="0">
              <a:buNone/>
            </a:pPr>
            <a:r>
              <a:rPr lang="it-IT" dirty="0" smtClean="0"/>
              <a:t>- </a:t>
            </a:r>
            <a:r>
              <a:rPr lang="en-GB" altLang="en-US" dirty="0" err="1"/>
              <a:t>Pagina</a:t>
            </a:r>
            <a:r>
              <a:rPr lang="en-GB" altLang="en-US" dirty="0"/>
              <a:t> </a:t>
            </a:r>
            <a:r>
              <a:rPr lang="en-GB" altLang="en-US" dirty="0" err="1"/>
              <a:t>d’iscrizione</a:t>
            </a:r>
            <a:r>
              <a:rPr lang="en-GB" altLang="en-US" dirty="0"/>
              <a:t>:</a:t>
            </a:r>
          </a:p>
          <a:p>
            <a:pPr marL="82550" indent="0">
              <a:buNone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cla.aulaweb.unige.it/enrol/index.php?id=10</a:t>
            </a:r>
            <a:endParaRPr lang="en-GB" altLang="en-US" dirty="0" smtClean="0"/>
          </a:p>
          <a:p>
            <a:pPr marL="82550" indent="0">
              <a:buNone/>
            </a:pPr>
            <a:r>
              <a:rPr lang="en-GB" altLang="en-US" dirty="0" smtClean="0"/>
              <a:t>- Data del test: 21 </a:t>
            </a:r>
            <a:r>
              <a:rPr lang="en-GB" altLang="en-US" dirty="0" err="1" smtClean="0"/>
              <a:t>settembre</a:t>
            </a:r>
            <a:endParaRPr lang="en-GB" altLang="en-US" dirty="0" smtClean="0"/>
          </a:p>
          <a:p>
            <a:pPr marL="82550" indent="0">
              <a:buNone/>
            </a:pPr>
            <a:r>
              <a:rPr lang="en-GB" altLang="en-US" dirty="0" err="1" smtClean="0"/>
              <a:t>Chiusura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iscrizioni</a:t>
            </a:r>
            <a:r>
              <a:rPr lang="en-GB" altLang="en-US" dirty="0" smtClean="0"/>
              <a:t> 16 </a:t>
            </a:r>
            <a:r>
              <a:rPr lang="en-GB" altLang="en-US" dirty="0" err="1" smtClean="0"/>
              <a:t>settembre</a:t>
            </a:r>
            <a:endParaRPr lang="en-GB" altLang="en-US" dirty="0"/>
          </a:p>
          <a:p>
            <a:pPr marL="82550" indent="0">
              <a:buNone/>
            </a:pPr>
            <a:r>
              <a:rPr lang="en-GB" altLang="en-US" dirty="0" smtClean="0"/>
              <a:t>Prove </a:t>
            </a:r>
            <a:r>
              <a:rPr lang="en-GB" altLang="en-US" dirty="0" err="1" smtClean="0"/>
              <a:t>tecniche</a:t>
            </a:r>
            <a:r>
              <a:rPr lang="en-GB" altLang="en-US" dirty="0" smtClean="0"/>
              <a:t>: dal 14 al 18 </a:t>
            </a:r>
            <a:r>
              <a:rPr lang="en-GB" altLang="en-US" dirty="0" err="1" smtClean="0"/>
              <a:t>settembre</a:t>
            </a:r>
            <a:endParaRPr lang="en-GB" altLang="en-US" dirty="0" smtClean="0"/>
          </a:p>
          <a:p>
            <a:pPr>
              <a:buFontTx/>
              <a:buChar char="-"/>
            </a:pPr>
            <a:endParaRPr lang="en-GB" altLang="en-US" dirty="0" smtClean="0"/>
          </a:p>
          <a:p>
            <a:pPr>
              <a:buFontTx/>
              <a:buChar char="-"/>
            </a:pPr>
            <a:r>
              <a:rPr lang="en-GB" altLang="en-US" dirty="0" err="1" smtClean="0"/>
              <a:t>Seconda</a:t>
            </a:r>
            <a:r>
              <a:rPr lang="en-GB" altLang="en-US" dirty="0" smtClean="0"/>
              <a:t> data (</a:t>
            </a:r>
            <a:r>
              <a:rPr lang="en-GB" altLang="en-US" dirty="0" err="1" smtClean="0"/>
              <a:t>recupero</a:t>
            </a:r>
            <a:r>
              <a:rPr lang="en-GB" altLang="en-US" dirty="0" smtClean="0"/>
              <a:t>) </a:t>
            </a:r>
            <a:r>
              <a:rPr lang="en-GB" altLang="en-US" dirty="0" err="1" smtClean="0"/>
              <a:t>nel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mese</a:t>
            </a:r>
            <a:r>
              <a:rPr lang="en-GB" altLang="en-US" dirty="0" smtClean="0"/>
              <a:t> di </a:t>
            </a:r>
            <a:r>
              <a:rPr lang="en-GB" altLang="en-US" dirty="0" err="1" smtClean="0"/>
              <a:t>ottobre</a:t>
            </a:r>
            <a:endParaRPr lang="en-GB" altLang="en-US" dirty="0"/>
          </a:p>
          <a:p>
            <a:pPr marL="82550" indent="0">
              <a:buNone/>
            </a:pPr>
            <a:r>
              <a:rPr lang="it-IT" dirty="0" smtClean="0"/>
              <a:t> </a:t>
            </a:r>
          </a:p>
          <a:p>
            <a:pPr marL="82550" indent="0">
              <a:buNone/>
            </a:pPr>
            <a:endParaRPr lang="it-IT" dirty="0"/>
          </a:p>
          <a:p>
            <a:pPr marL="8255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19579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8F4F342E-DF7A-407C-ADD0-169FEA68D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404813"/>
            <a:ext cx="7499350" cy="5843587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 smtClean="0"/>
          </a:p>
          <a:p>
            <a:pPr marL="82550" indent="0" algn="just">
              <a:buNone/>
            </a:pPr>
            <a:r>
              <a:rPr lang="it-IT" altLang="en-US" dirty="0"/>
              <a:t>Chi dovesse sostenere il test B1 per inserire inglese come terza lingua o come corso singolo o in seguito a passaggi da altri corsi di </a:t>
            </a:r>
            <a:r>
              <a:rPr lang="it-IT" altLang="en-US" dirty="0" smtClean="0"/>
              <a:t>laurea, </a:t>
            </a:r>
            <a:r>
              <a:rPr lang="it-IT" altLang="en-US" dirty="0"/>
              <a:t>e dunque non sia una vera e propria </a:t>
            </a:r>
            <a:r>
              <a:rPr lang="it-IT" altLang="en-US" dirty="0" smtClean="0"/>
              <a:t>‘matricola’, </a:t>
            </a:r>
            <a:r>
              <a:rPr lang="it-IT" altLang="en-US" dirty="0"/>
              <a:t>mi scriva per prenotarsi al test a &lt;ilaria.rizzato@unige.it&gt;.</a:t>
            </a:r>
            <a:endParaRPr lang="en-GB" altLang="en-US" dirty="0"/>
          </a:p>
          <a:p>
            <a:pPr marL="82550" indent="0" algn="just">
              <a:buFont typeface="Wingdings 2" panose="05020102010507070707" pitchFamily="18" charset="2"/>
              <a:buNone/>
            </a:pPr>
            <a:r>
              <a:rPr lang="en-GB" altLang="en-US" dirty="0" err="1" smtClean="0"/>
              <a:t>Seguiranno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istruzioni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su</a:t>
            </a:r>
            <a:r>
              <a:rPr lang="en-GB" altLang="en-US" dirty="0" smtClean="0"/>
              <a:t> dove e </a:t>
            </a:r>
            <a:r>
              <a:rPr lang="en-GB" altLang="en-US" dirty="0" err="1" smtClean="0"/>
              <a:t>quando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sostenere</a:t>
            </a:r>
            <a:r>
              <a:rPr lang="en-GB" altLang="en-US" dirty="0" smtClean="0"/>
              <a:t> la </a:t>
            </a:r>
            <a:r>
              <a:rPr lang="en-GB" altLang="en-US" dirty="0" err="1" smtClean="0"/>
              <a:t>prova</a:t>
            </a:r>
            <a:r>
              <a:rPr lang="en-GB" altLang="en-US" dirty="0" smtClean="0"/>
              <a:t>.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 smtClean="0"/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8823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68828168-B93E-4C66-A5BD-D4C7EEFE3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92150"/>
            <a:ext cx="7643812" cy="51752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Struttura del corso di Lingua Inglese I: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modulo teorico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+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modulo pratico (</a:t>
            </a:r>
            <a:r>
              <a:rPr lang="it-IT" altLang="en-US" dirty="0" smtClean="0"/>
              <a:t>esercitazioni)</a:t>
            </a:r>
            <a:endParaRPr lang="it-IT" alt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=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9 CFU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>
            <a:extLst>
              <a:ext uri="{FF2B5EF4-FFF2-40B4-BE49-F238E27FC236}">
                <a16:creationId xmlns:a16="http://schemas.microsoft.com/office/drawing/2014/main" id="{432A8883-38DB-4AD6-8740-0D6A90DDB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5" y="642938"/>
            <a:ext cx="4321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t-IT" altLang="en-US" sz="2800" b="1"/>
              <a:t>Lingua inglese</a:t>
            </a:r>
            <a:endParaRPr lang="en-GB" altLang="en-US" sz="2800" b="1"/>
          </a:p>
        </p:txBody>
      </p:sp>
      <p:pic>
        <p:nvPicPr>
          <p:cNvPr id="21507" name="Content Placeholder 2">
            <a:extLst>
              <a:ext uri="{FF2B5EF4-FFF2-40B4-BE49-F238E27FC236}">
                <a16:creationId xmlns:a16="http://schemas.microsoft.com/office/drawing/2014/main" id="{DC735A63-63BF-43BB-AC03-A1AE7D64BC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1844824"/>
            <a:ext cx="8364537" cy="136842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0BDBF608-0B50-49C2-9A06-9482FA65D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692150"/>
            <a:ext cx="7570787" cy="517525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/>
              <a:t>Modulo teorico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eaLnBrk="1" hangingPunct="1"/>
            <a:r>
              <a:rPr lang="it-IT" altLang="en-US"/>
              <a:t>linguistica inglese;</a:t>
            </a:r>
          </a:p>
          <a:p>
            <a:pPr eaLnBrk="1" hangingPunct="1"/>
            <a:r>
              <a:rPr lang="it-IT" altLang="en-US"/>
              <a:t>1° anno: fonetica/fonologia;</a:t>
            </a:r>
          </a:p>
          <a:p>
            <a:pPr eaLnBrk="1" hangingPunct="1"/>
            <a:r>
              <a:rPr lang="it-IT" altLang="en-US"/>
              <a:t>lezioni in inglese;</a:t>
            </a:r>
          </a:p>
          <a:p>
            <a:pPr eaLnBrk="1" hangingPunct="1"/>
            <a:r>
              <a:rPr lang="it-IT" altLang="en-US"/>
              <a:t>30 ore (3 ore per 10 settimane), 1° semestre;</a:t>
            </a:r>
          </a:p>
          <a:p>
            <a:pPr eaLnBrk="1" hangingPunct="1"/>
            <a:r>
              <a:rPr lang="it-IT" altLang="en-US"/>
              <a:t>due gruppi (ma stesso contenuto = stesso esame);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91C134C0-C870-4DD9-A436-1934B7A69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620713"/>
            <a:ext cx="7848600" cy="52466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	</a:t>
            </a:r>
            <a:r>
              <a:rPr lang="it-IT" altLang="en-US" sz="3000" dirty="0"/>
              <a:t>Studenti </a:t>
            </a:r>
            <a:r>
              <a:rPr lang="it-IT" altLang="en-US" sz="3000" dirty="0">
                <a:solidFill>
                  <a:srgbClr val="FF0000"/>
                </a:solidFill>
              </a:rPr>
              <a:t>A-K</a:t>
            </a:r>
            <a:r>
              <a:rPr lang="it-IT" altLang="en-US" sz="3000" dirty="0"/>
              <a:t>: </a:t>
            </a:r>
            <a:r>
              <a:rPr lang="it-IT" altLang="en-US" sz="3000" dirty="0" smtClean="0"/>
              <a:t>Prof.ssa Ilaria Rizzato</a:t>
            </a:r>
            <a:endParaRPr lang="it-IT" altLang="en-US" sz="3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30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3000" dirty="0"/>
              <a:t>orario: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it-IT" altLang="en-US" sz="3000" dirty="0"/>
              <a:t>	</a:t>
            </a:r>
            <a:r>
              <a:rPr lang="it-IT" altLang="en-US" sz="3000" dirty="0" smtClean="0"/>
              <a:t>martedì</a:t>
            </a:r>
            <a:r>
              <a:rPr lang="it-IT" altLang="en-US" sz="3000" dirty="0"/>
              <a:t>, </a:t>
            </a:r>
            <a:r>
              <a:rPr lang="it-IT" altLang="en-US" sz="3000" dirty="0" smtClean="0"/>
              <a:t>9-11</a:t>
            </a:r>
            <a:endParaRPr lang="en-GB" altLang="en-US" sz="30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it-IT" altLang="en-US" sz="3000" dirty="0"/>
              <a:t>	</a:t>
            </a:r>
            <a:r>
              <a:rPr lang="it-IT" altLang="en-US" sz="3000" dirty="0" smtClean="0"/>
              <a:t>venerdì</a:t>
            </a:r>
            <a:r>
              <a:rPr lang="it-IT" altLang="en-US" sz="3000" dirty="0"/>
              <a:t>, </a:t>
            </a:r>
            <a:r>
              <a:rPr lang="it-IT" altLang="en-US" sz="3000" dirty="0" smtClean="0"/>
              <a:t>16-17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it-IT" altLang="en-US" sz="30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it-IT" altLang="en-US" sz="3000" dirty="0"/>
              <a:t>	</a:t>
            </a:r>
            <a:r>
              <a:rPr lang="it-IT" altLang="en-US" sz="3000" dirty="0" smtClean="0"/>
              <a:t>Le lezioni si terranno online su Teams.</a:t>
            </a:r>
            <a:endParaRPr lang="it-IT" altLang="en-US" sz="30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it-IT" altLang="en-US" sz="3000" dirty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sz="3000" dirty="0"/>
              <a:t>inizio lezioni: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it-IT" altLang="en-US" sz="3000" dirty="0"/>
              <a:t>	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it-IT" altLang="en-US" sz="3000" dirty="0"/>
              <a:t>	</a:t>
            </a:r>
            <a:r>
              <a:rPr lang="it-IT" altLang="en-US" sz="3000" dirty="0" smtClean="0"/>
              <a:t>martedì </a:t>
            </a:r>
            <a:r>
              <a:rPr lang="it-IT" altLang="en-US" sz="3000" dirty="0" smtClean="0">
                <a:solidFill>
                  <a:srgbClr val="FF0000"/>
                </a:solidFill>
              </a:rPr>
              <a:t>06</a:t>
            </a:r>
            <a:r>
              <a:rPr lang="it-IT" altLang="en-US" sz="3000" dirty="0" smtClean="0"/>
              <a:t> ottobre</a:t>
            </a:r>
            <a:r>
              <a:rPr lang="it-IT" altLang="en-US" dirty="0" smtClean="0"/>
              <a:t>  </a:t>
            </a:r>
            <a:endParaRPr lang="it-IT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7589930C-45A3-4BDD-951D-1B8FF66013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2988" y="549275"/>
            <a:ext cx="7850187" cy="5246688"/>
          </a:xfrm>
        </p:spPr>
        <p:txBody>
          <a:bodyPr>
            <a:normAutofit lnSpcReduction="10000"/>
          </a:bodyPr>
          <a:lstStyle/>
          <a:p>
            <a:pPr marL="365760" indent="-283464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	Studenti </a:t>
            </a:r>
            <a:r>
              <a:rPr lang="it-IT" dirty="0">
                <a:solidFill>
                  <a:srgbClr val="FF0000"/>
                </a:solidFill>
              </a:rPr>
              <a:t>L-Z</a:t>
            </a:r>
            <a:r>
              <a:rPr lang="it-IT" dirty="0"/>
              <a:t>: Prof. </a:t>
            </a:r>
            <a:r>
              <a:rPr lang="it-IT" dirty="0" smtClean="0"/>
              <a:t>Marco Bagli</a:t>
            </a:r>
            <a:endParaRPr lang="it-IT" dirty="0"/>
          </a:p>
          <a:p>
            <a:pPr marL="365760" indent="-283464"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dirty="0"/>
          </a:p>
          <a:p>
            <a:pPr eaLnBrk="1" hangingPunct="1">
              <a:lnSpc>
                <a:spcPct val="80000"/>
              </a:lnSpc>
            </a:pPr>
            <a:r>
              <a:rPr lang="it-IT" altLang="en-US" dirty="0"/>
              <a:t>orario: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dirty="0"/>
              <a:t>	martedì, 9-11</a:t>
            </a:r>
            <a:endParaRPr lang="en-GB" altLang="en-US" dirty="0"/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dirty="0"/>
              <a:t>	venerdì, 16-17</a:t>
            </a:r>
          </a:p>
          <a:p>
            <a:pPr eaLnBrk="1" hangingPunct="1">
              <a:lnSpc>
                <a:spcPct val="90000"/>
              </a:lnSpc>
              <a:buNone/>
            </a:pPr>
            <a:endParaRPr lang="it-IT" altLang="en-US" dirty="0"/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dirty="0" smtClean="0"/>
              <a:t>Le </a:t>
            </a:r>
            <a:r>
              <a:rPr lang="it-IT" altLang="en-US" dirty="0"/>
              <a:t>lezioni si terranno online su Teams.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dirty="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it-IT" altLang="en-US" dirty="0"/>
              <a:t>inizio lezioni: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it-IT" altLang="en-US" dirty="0"/>
              <a:t>	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it-IT" altLang="en-US" dirty="0"/>
              <a:t>	</a:t>
            </a:r>
            <a:r>
              <a:rPr lang="it-IT" altLang="en-US" dirty="0" smtClean="0"/>
              <a:t>martedì </a:t>
            </a:r>
            <a:r>
              <a:rPr lang="it-IT" altLang="en-US" dirty="0">
                <a:solidFill>
                  <a:srgbClr val="FF0000"/>
                </a:solidFill>
              </a:rPr>
              <a:t>06</a:t>
            </a:r>
            <a:r>
              <a:rPr lang="it-IT" altLang="en-US" dirty="0"/>
              <a:t> ottobre</a:t>
            </a:r>
            <a:r>
              <a:rPr lang="it-IT" altLang="en-US" dirty="0" smtClean="0"/>
              <a:t>  </a:t>
            </a:r>
            <a:endParaRPr lang="it-IT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104C50F0-D09B-460D-8BC3-A4B582465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692150"/>
            <a:ext cx="7570787" cy="6049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/>
              <a:t>	Non è possibile cambiare frazionamento se non per motivi importanti e DOCUMENTABILI (es. sovrapposizioni con altra lingua).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D5B12E2E-D178-4C8B-8033-814806F25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333375"/>
            <a:ext cx="7499350" cy="5915025"/>
          </a:xfrm>
        </p:spPr>
        <p:txBody>
          <a:bodyPr/>
          <a:lstStyle/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 smtClean="0"/>
          </a:p>
          <a:p>
            <a:pPr marL="82550" indent="0">
              <a:buFont typeface="Wingdings 2" panose="05020102010507070707" pitchFamily="18" charset="2"/>
              <a:buNone/>
            </a:pPr>
            <a:r>
              <a:rPr lang="en-GB" altLang="en-US" dirty="0" smtClean="0"/>
              <a:t>Per </a:t>
            </a:r>
            <a:r>
              <a:rPr lang="en-GB" altLang="en-US" dirty="0" err="1"/>
              <a:t>poter</a:t>
            </a:r>
            <a:r>
              <a:rPr lang="en-GB" altLang="en-US" dirty="0"/>
              <a:t> </a:t>
            </a:r>
            <a:r>
              <a:rPr lang="en-GB" altLang="en-US" dirty="0" err="1"/>
              <a:t>scegliere</a:t>
            </a:r>
            <a:r>
              <a:rPr lang="en-GB" altLang="en-US" dirty="0"/>
              <a:t> </a:t>
            </a:r>
            <a:r>
              <a:rPr lang="en-GB" altLang="en-US" dirty="0" err="1"/>
              <a:t>inglese</a:t>
            </a:r>
            <a:r>
              <a:rPr lang="en-GB" altLang="en-US" dirty="0"/>
              <a:t> come lingua di studio (</a:t>
            </a:r>
            <a:r>
              <a:rPr lang="en-GB" altLang="en-US" dirty="0" err="1"/>
              <a:t>anche</a:t>
            </a:r>
            <a:r>
              <a:rPr lang="en-GB" altLang="en-US" dirty="0"/>
              <a:t> come “</a:t>
            </a:r>
            <a:r>
              <a:rPr lang="en-GB" altLang="en-US" dirty="0" err="1"/>
              <a:t>terza</a:t>
            </a:r>
            <a:r>
              <a:rPr lang="en-GB" altLang="en-US" dirty="0"/>
              <a:t>” lingua) è </a:t>
            </a:r>
            <a:r>
              <a:rPr lang="en-GB" altLang="en-US" dirty="0" err="1"/>
              <a:t>necessario</a:t>
            </a:r>
            <a:r>
              <a:rPr lang="en-GB" altLang="en-US" dirty="0"/>
              <a:t> </a:t>
            </a:r>
            <a:r>
              <a:rPr lang="en-GB" altLang="en-US" dirty="0" err="1"/>
              <a:t>sostenere</a:t>
            </a:r>
            <a:r>
              <a:rPr lang="en-GB" altLang="en-US" dirty="0"/>
              <a:t> e </a:t>
            </a:r>
            <a:r>
              <a:rPr lang="en-GB" altLang="en-US" dirty="0" err="1"/>
              <a:t>superare</a:t>
            </a:r>
            <a:r>
              <a:rPr lang="en-GB" altLang="en-US" dirty="0"/>
              <a:t> un </a:t>
            </a:r>
            <a:r>
              <a:rPr lang="en-GB" altLang="en-US" b="1" dirty="0"/>
              <a:t>test di </a:t>
            </a:r>
            <a:r>
              <a:rPr lang="en-GB" altLang="en-US" b="1" dirty="0" err="1"/>
              <a:t>livello</a:t>
            </a:r>
            <a:r>
              <a:rPr lang="en-GB" altLang="en-US" b="1" dirty="0"/>
              <a:t> B1 </a:t>
            </a:r>
            <a:r>
              <a:rPr lang="en-GB" altLang="en-US" dirty="0"/>
              <a:t>o </a:t>
            </a:r>
            <a:r>
              <a:rPr lang="en-GB" altLang="en-US" dirty="0" err="1"/>
              <a:t>presentare</a:t>
            </a:r>
            <a:r>
              <a:rPr lang="en-GB" altLang="en-US" dirty="0"/>
              <a:t> </a:t>
            </a:r>
            <a:r>
              <a:rPr lang="en-GB" altLang="en-US" dirty="0" err="1"/>
              <a:t>una</a:t>
            </a:r>
            <a:r>
              <a:rPr lang="en-GB" altLang="en-US" dirty="0"/>
              <a:t> </a:t>
            </a:r>
            <a:r>
              <a:rPr lang="en-GB" altLang="en-US" b="1" dirty="0" err="1"/>
              <a:t>certificazione</a:t>
            </a:r>
            <a:r>
              <a:rPr lang="en-GB" altLang="en-US" dirty="0"/>
              <a:t> </a:t>
            </a:r>
            <a:r>
              <a:rPr lang="en-GB" altLang="en-US" dirty="0" err="1"/>
              <a:t>internazionale</a:t>
            </a:r>
            <a:r>
              <a:rPr lang="en-GB" altLang="en-US" dirty="0"/>
              <a:t> </a:t>
            </a:r>
            <a:r>
              <a:rPr lang="en-GB" altLang="en-US" dirty="0" err="1"/>
              <a:t>valida</a:t>
            </a:r>
            <a:r>
              <a:rPr lang="en-GB" altLang="en-US" dirty="0"/>
              <a:t> di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b="1" dirty="0"/>
              <a:t>B1</a:t>
            </a:r>
            <a:r>
              <a:rPr lang="en-GB" altLang="en-US" dirty="0"/>
              <a:t> (o </a:t>
            </a:r>
            <a:r>
              <a:rPr lang="en-GB" altLang="en-US" dirty="0" err="1"/>
              <a:t>superiore</a:t>
            </a:r>
            <a:r>
              <a:rPr lang="en-GB" altLang="en-US" dirty="0" smtClean="0"/>
              <a:t>).</a:t>
            </a: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en-GB" altLang="en-US" dirty="0" err="1" smtClean="0">
                <a:solidFill>
                  <a:srgbClr val="FF0000"/>
                </a:solidFill>
              </a:rPr>
              <a:t>Approfondimento</a:t>
            </a:r>
            <a:r>
              <a:rPr lang="en-GB" altLang="en-US" dirty="0" smtClean="0">
                <a:solidFill>
                  <a:srgbClr val="FF0000"/>
                </a:solidFill>
              </a:rPr>
              <a:t> </a:t>
            </a:r>
            <a:r>
              <a:rPr lang="en-GB" altLang="en-US" dirty="0" err="1" smtClean="0">
                <a:solidFill>
                  <a:srgbClr val="FF0000"/>
                </a:solidFill>
              </a:rPr>
              <a:t>alla</a:t>
            </a:r>
            <a:r>
              <a:rPr lang="en-GB" altLang="en-US" dirty="0" smtClean="0">
                <a:solidFill>
                  <a:srgbClr val="FF0000"/>
                </a:solidFill>
              </a:rPr>
              <a:t> </a:t>
            </a:r>
            <a:r>
              <a:rPr lang="en-GB" altLang="en-US" dirty="0" err="1" smtClean="0">
                <a:solidFill>
                  <a:srgbClr val="FF0000"/>
                </a:solidFill>
              </a:rPr>
              <a:t>sezione</a:t>
            </a:r>
            <a:r>
              <a:rPr lang="en-GB" altLang="en-US" dirty="0" smtClean="0">
                <a:solidFill>
                  <a:srgbClr val="FF0000"/>
                </a:solidFill>
              </a:rPr>
              <a:t> 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en-GB" altLang="en-US" dirty="0" smtClean="0">
                <a:solidFill>
                  <a:srgbClr val="FF0000"/>
                </a:solidFill>
              </a:rPr>
              <a:t>‘Lingua </a:t>
            </a:r>
            <a:r>
              <a:rPr lang="en-GB" altLang="en-US" dirty="0" err="1" smtClean="0">
                <a:solidFill>
                  <a:srgbClr val="FF0000"/>
                </a:solidFill>
              </a:rPr>
              <a:t>inglese</a:t>
            </a:r>
            <a:r>
              <a:rPr lang="en-GB" altLang="en-US" dirty="0" smtClean="0">
                <a:solidFill>
                  <a:srgbClr val="FF0000"/>
                </a:solidFill>
              </a:rPr>
              <a:t>’</a:t>
            </a:r>
            <a:endParaRPr lang="en-GB" altLang="en-US" dirty="0">
              <a:solidFill>
                <a:srgbClr val="FF0000"/>
              </a:solidFill>
            </a:endParaRPr>
          </a:p>
          <a:p>
            <a:pPr marL="82550" indent="0">
              <a:buNone/>
            </a:pPr>
            <a:endParaRPr lang="en-GB" altLang="en-US" b="1" dirty="0" smtClean="0">
              <a:solidFill>
                <a:srgbClr val="FF000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CAAFA-675E-47D8-A4F2-886969B8D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333375"/>
            <a:ext cx="7499350" cy="6524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t-IT" altLang="en-US" sz="2800" dirty="0"/>
              <a:t>	Per cambiare frazionamento, è necessario inviare una mail al Manager Didattico (</a:t>
            </a:r>
            <a:r>
              <a:rPr lang="it-IT" altLang="en-US" sz="2800" dirty="0">
                <a:hlinkClick r:id="rId2"/>
              </a:rPr>
              <a:t>manager.lingue@unige.it</a:t>
            </a:r>
            <a:r>
              <a:rPr lang="it-IT" altLang="en-US" sz="2800" dirty="0"/>
              <a:t>) e allo Sportello dello Studente (</a:t>
            </a:r>
            <a:r>
              <a:rPr lang="it-IT" altLang="en-US" sz="2800" dirty="0">
                <a:hlinkClick r:id="rId3"/>
              </a:rPr>
              <a:t>lingue@sportelli.unige.it</a:t>
            </a:r>
            <a:r>
              <a:rPr lang="it-IT" altLang="en-US" sz="2800" dirty="0"/>
              <a:t>), mettendo in copia anche i due docenti (Proff. </a:t>
            </a:r>
            <a:r>
              <a:rPr lang="it-IT" altLang="en-US" sz="2800" dirty="0" smtClean="0"/>
              <a:t>Rizzato </a:t>
            </a:r>
            <a:r>
              <a:rPr lang="it-IT" altLang="en-US" sz="2800" dirty="0"/>
              <a:t>e </a:t>
            </a:r>
            <a:r>
              <a:rPr lang="it-IT" altLang="en-US" sz="2800" dirty="0" smtClean="0"/>
              <a:t>Bagli</a:t>
            </a:r>
            <a:r>
              <a:rPr lang="it-IT" altLang="en-US" sz="2800" dirty="0"/>
              <a:t>), e specificando perché si chiede il cambiamento.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altLang="en-US" sz="28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it-IT" altLang="en-US" sz="2800" dirty="0"/>
              <a:t>	Se il cambiamento verrà accordato, il nuovo frazionamento comparirà nel Piano di studio e permetterà allo studente di valutare il modulo del docente che si è seguito.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5B67BFA3-1B3C-48EF-A86B-BD3AFFBBA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260350"/>
            <a:ext cx="7570787" cy="61928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</a:t>
            </a:r>
            <a:endParaRPr lang="it-IT" alt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</a:t>
            </a:r>
            <a:r>
              <a:rPr lang="it-IT" altLang="en-US" sz="2400" dirty="0" smtClean="0"/>
              <a:t>Dettagli </a:t>
            </a:r>
            <a:r>
              <a:rPr lang="it-IT" altLang="en-US" sz="2400" dirty="0"/>
              <a:t>sul modulo (identico per entrambi gruppi) reperibili sulle pagine dei docenti: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2400" dirty="0"/>
              <a:t>	Prof. </a:t>
            </a:r>
            <a:r>
              <a:rPr lang="it-IT" altLang="en-US" sz="2400" dirty="0" err="1"/>
              <a:t>s</a:t>
            </a:r>
            <a:r>
              <a:rPr lang="it-IT" altLang="en-US" sz="2400" dirty="0" err="1" smtClean="0"/>
              <a:t>sa</a:t>
            </a:r>
            <a:r>
              <a:rPr lang="it-IT" altLang="en-US" sz="2400" dirty="0" smtClean="0"/>
              <a:t> Rizzato </a:t>
            </a:r>
            <a:r>
              <a:rPr lang="it-IT" altLang="en-US" sz="2400" dirty="0">
                <a:sym typeface="Wingdings" panose="05000000000000000000" pitchFamily="2" charset="2"/>
              </a:rPr>
              <a:t> vedere </a:t>
            </a:r>
            <a:r>
              <a:rPr lang="en-US" altLang="en-US" sz="2400" u="sng" dirty="0">
                <a:solidFill>
                  <a:srgbClr val="92D050"/>
                </a:solidFill>
              </a:rPr>
              <a:t>https://unige.it/off.f/2020/ins/40384</a:t>
            </a:r>
            <a:r>
              <a:rPr lang="it-IT" altLang="en-US" sz="2400" dirty="0" smtClean="0">
                <a:solidFill>
                  <a:srgbClr val="FF0000"/>
                </a:solidFill>
              </a:rPr>
              <a:t> </a:t>
            </a:r>
            <a:r>
              <a:rPr lang="it-IT" altLang="en-US" sz="2400" dirty="0">
                <a:sym typeface="Wingdings" panose="05000000000000000000" pitchFamily="2" charset="2"/>
              </a:rPr>
              <a:t>e </a:t>
            </a:r>
            <a:r>
              <a:rPr lang="it-IT" altLang="en-US" sz="2400" dirty="0" err="1">
                <a:solidFill>
                  <a:srgbClr val="FF0000"/>
                </a:solidFill>
              </a:rPr>
              <a:t>AulaWeb</a:t>
            </a:r>
            <a:r>
              <a:rPr lang="it-IT" altLang="en-US" sz="2400" dirty="0">
                <a:solidFill>
                  <a:srgbClr val="FF0000"/>
                </a:solidFill>
              </a:rPr>
              <a:t> ("Lingua Inglese I A - 55870")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sz="2400" dirty="0">
                <a:sym typeface="Wingdings" panose="05000000000000000000" pitchFamily="2" charset="2"/>
              </a:rPr>
              <a:t>	Prof</a:t>
            </a:r>
            <a:r>
              <a:rPr lang="it-IT" altLang="en-US" sz="2400" dirty="0" smtClean="0">
                <a:sym typeface="Wingdings" panose="05000000000000000000" pitchFamily="2" charset="2"/>
              </a:rPr>
              <a:t>. Bagli </a:t>
            </a:r>
            <a:r>
              <a:rPr lang="it-IT" altLang="en-US" sz="2400" dirty="0">
                <a:sym typeface="Wingdings" panose="05000000000000000000" pitchFamily="2" charset="2"/>
              </a:rPr>
              <a:t> vedere </a:t>
            </a:r>
            <a:endParaRPr lang="it-IT" altLang="en-US" sz="2400" dirty="0" smtClean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sz="2400" dirty="0">
                <a:sym typeface="Wingdings" panose="05000000000000000000" pitchFamily="2" charset="2"/>
              </a:rPr>
              <a:t>	</a:t>
            </a:r>
            <a:r>
              <a:rPr lang="en-US" altLang="en-US" sz="2400" u="sng" dirty="0" smtClean="0">
                <a:solidFill>
                  <a:srgbClr val="92D050"/>
                </a:solidFill>
              </a:rPr>
              <a:t>https</a:t>
            </a:r>
            <a:r>
              <a:rPr lang="en-US" altLang="en-US" sz="2400" u="sng" dirty="0">
                <a:solidFill>
                  <a:srgbClr val="92D050"/>
                </a:solidFill>
              </a:rPr>
              <a:t>://unige.it/off.f/2020/ins/40383</a:t>
            </a:r>
            <a:r>
              <a:rPr lang="it-IT" altLang="en-US" sz="2400" dirty="0" smtClean="0">
                <a:sym typeface="Wingdings" panose="05000000000000000000" pitchFamily="2" charset="2"/>
              </a:rPr>
              <a:t> </a:t>
            </a:r>
            <a:r>
              <a:rPr lang="it-IT" altLang="en-US" sz="2400" dirty="0"/>
              <a:t>e </a:t>
            </a:r>
            <a:r>
              <a:rPr lang="it-IT" altLang="en-US" sz="2400" dirty="0" err="1">
                <a:solidFill>
                  <a:srgbClr val="FF0000"/>
                </a:solidFill>
              </a:rPr>
              <a:t>AulaWeb</a:t>
            </a:r>
            <a:r>
              <a:rPr lang="it-IT" altLang="en-US" sz="2400" dirty="0">
                <a:solidFill>
                  <a:srgbClr val="FF0000"/>
                </a:solidFill>
              </a:rPr>
              <a:t> ("Lingua Inglese I B - 55870")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it-IT" altLang="en-US" sz="2400" dirty="0"/>
              <a:t>	</a:t>
            </a:r>
            <a:endParaRPr lang="it-IT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4EC59756-2DBE-40F8-89F0-9B887D95A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620713"/>
            <a:ext cx="7499350" cy="52466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 err="1">
                <a:solidFill>
                  <a:srgbClr val="FF0000"/>
                </a:solidFill>
              </a:rPr>
              <a:t>Libro</a:t>
            </a:r>
            <a:r>
              <a:rPr lang="en-US" altLang="en-US" sz="2800" dirty="0">
                <a:solidFill>
                  <a:srgbClr val="FF0000"/>
                </a:solidFill>
              </a:rPr>
              <a:t> di </a:t>
            </a:r>
            <a:r>
              <a:rPr lang="en-US" altLang="en-US" sz="2800" dirty="0" err="1">
                <a:solidFill>
                  <a:srgbClr val="FF0000"/>
                </a:solidFill>
              </a:rPr>
              <a:t>testo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00B050"/>
                </a:solidFill>
              </a:rPr>
              <a:t>Roach, Peter. 2009 (4th ed.). </a:t>
            </a:r>
            <a:r>
              <a:rPr lang="en-US" altLang="en-US" sz="2800" i="1" dirty="0">
                <a:solidFill>
                  <a:srgbClr val="00B050"/>
                </a:solidFill>
              </a:rPr>
              <a:t>English Phonetics and Phonology</a:t>
            </a:r>
            <a:r>
              <a:rPr lang="en-US" altLang="en-US" sz="2800" dirty="0">
                <a:solidFill>
                  <a:srgbClr val="00B050"/>
                </a:solidFill>
              </a:rPr>
              <a:t>. Cambridge: Cambridge University Press. 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 err="1">
                <a:solidFill>
                  <a:srgbClr val="FF0000"/>
                </a:solidFill>
              </a:rPr>
              <a:t>Materiale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</a:rPr>
              <a:t>aggiuntivo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verrà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comunicato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all’inizio</a:t>
            </a:r>
            <a:r>
              <a:rPr lang="en-US" altLang="en-US" sz="2800" dirty="0"/>
              <a:t> del </a:t>
            </a:r>
            <a:r>
              <a:rPr lang="en-US" altLang="en-US" sz="2800" dirty="0" err="1"/>
              <a:t>corso</a:t>
            </a:r>
            <a:r>
              <a:rPr lang="en-US" altLang="en-US" sz="2800" dirty="0"/>
              <a:t> (</a:t>
            </a:r>
            <a:r>
              <a:rPr lang="en-US" altLang="en-US" sz="2800" dirty="0" smtClean="0"/>
              <a:t>e </a:t>
            </a:r>
            <a:r>
              <a:rPr lang="en-US" altLang="en-US" sz="2800" dirty="0" err="1"/>
              <a:t>indicato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programma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reperibile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sul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sito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Lingue</a:t>
            </a:r>
            <a:r>
              <a:rPr lang="en-US" altLang="en-US" sz="2800" dirty="0"/>
              <a:t>/</a:t>
            </a:r>
            <a:r>
              <a:rPr lang="en-US" altLang="en-US" sz="2800" dirty="0" err="1"/>
              <a:t>Aulaweb</a:t>
            </a:r>
            <a:r>
              <a:rPr lang="en-US" altLang="en-US" sz="2800" dirty="0"/>
              <a:t>)</a:t>
            </a:r>
            <a:br>
              <a:rPr lang="en-US" altLang="en-US" sz="2800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1200" dirty="0"/>
              <a:t/>
            </a:r>
            <a:br>
              <a:rPr lang="en-US" altLang="en-US" sz="1200" dirty="0"/>
            </a:br>
            <a:endParaRPr lang="it-IT" altLang="en-US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724E04EF-26B2-4406-B906-D265ACC52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620713"/>
            <a:ext cx="7570787" cy="52466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Pronunciation dictionaries (you need either, not both!):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Jones, Daniel. 2011 (18th ed.). </a:t>
            </a:r>
            <a:r>
              <a:rPr lang="en-US" altLang="en-US" sz="2000" i="1" dirty="0"/>
              <a:t>Cambridge English Pronouncing Dictionary</a:t>
            </a:r>
            <a:r>
              <a:rPr lang="en-US" altLang="en-US" sz="2000" dirty="0"/>
              <a:t> (edited by Peter Roach, James Hartman and Jane Setter). Cambridge: Cambridge University Press.</a:t>
            </a:r>
            <a:br>
              <a:rPr lang="en-US" altLang="en-US" sz="2000" dirty="0"/>
            </a:b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Wells, J. C. 2008 (3rd ed.). </a:t>
            </a:r>
            <a:r>
              <a:rPr lang="en-US" altLang="en-US" sz="2000" i="1" dirty="0"/>
              <a:t>Longman Pronunciation Dictionary</a:t>
            </a:r>
            <a:r>
              <a:rPr lang="en-US" altLang="en-US" sz="2000" dirty="0"/>
              <a:t>. Harlow: Pearson Longman.</a:t>
            </a:r>
            <a:br>
              <a:rPr lang="en-US" altLang="en-US" sz="2000" dirty="0"/>
            </a:b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>
                <a:solidFill>
                  <a:srgbClr val="FF0000"/>
                </a:solidFill>
              </a:rPr>
              <a:t>Additional (OBLIGATORY) material: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Lecture slides (will be available on </a:t>
            </a:r>
            <a:r>
              <a:rPr lang="en-US" altLang="en-US" sz="2000" dirty="0" err="1" smtClean="0"/>
              <a:t>Aulaweb</a:t>
            </a:r>
            <a:r>
              <a:rPr lang="en-US" altLang="en-US" sz="2000" dirty="0" smtClean="0"/>
              <a:t>)</a:t>
            </a: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dirty="0"/>
              <a:t/>
            </a:r>
            <a:br>
              <a:rPr lang="en-US" altLang="en-US" sz="1400" dirty="0"/>
            </a:br>
            <a:r>
              <a:rPr lang="en-US" altLang="en-US" sz="1400" dirty="0"/>
              <a:t/>
            </a:r>
            <a:br>
              <a:rPr lang="en-US" altLang="en-US" sz="1400" dirty="0"/>
            </a:br>
            <a:endParaRPr lang="it-IT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355EB0CE-1C68-4A32-A605-D8258D0D4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188913"/>
            <a:ext cx="7643812" cy="51752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/>
              <a:t>	</a:t>
            </a:r>
          </a:p>
          <a:p>
            <a:pPr eaLnBrk="1" hangingPunct="1"/>
            <a:r>
              <a:rPr lang="it-IT" altLang="en-US"/>
              <a:t>Potete fare l’esame sulla parte teorica (identico per i tre gruppi) al termine del 1° semestre nella sessione invernale (gennaio/febbraio), in cui ci saranno due appelli (NB. Si può scegliere solo uno dei due appelli).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eaLnBrk="1" hangingPunct="1"/>
            <a:r>
              <a:rPr lang="it-IT" altLang="en-US"/>
              <a:t>L’esame di teoria vale 50% del voto finale di Lingua Inglese I.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F352BB2C-8F56-48F8-9015-14D443A5E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20713"/>
            <a:ext cx="7643812" cy="5246687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/>
              <a:t>Esercitazioni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eaLnBrk="1" hangingPunct="1"/>
            <a:r>
              <a:rPr lang="it-IT" altLang="en-US" dirty="0"/>
              <a:t>pratica linguistica con </a:t>
            </a:r>
            <a:r>
              <a:rPr lang="it-IT" altLang="en-US" dirty="0" smtClean="0"/>
              <a:t>esercitatori;</a:t>
            </a:r>
            <a:endParaRPr lang="it-IT" altLang="en-US" dirty="0"/>
          </a:p>
          <a:p>
            <a:pPr eaLnBrk="1" hangingPunct="1"/>
            <a:r>
              <a:rPr lang="it-IT" altLang="en-US" dirty="0"/>
              <a:t>frequenza fondamentale;</a:t>
            </a:r>
          </a:p>
          <a:p>
            <a:pPr eaLnBrk="1" hangingPunct="1"/>
            <a:r>
              <a:rPr lang="it-IT" altLang="en-US" dirty="0"/>
              <a:t>6</a:t>
            </a:r>
            <a:r>
              <a:rPr lang="it-IT" altLang="en-US" dirty="0" smtClean="0"/>
              <a:t> </a:t>
            </a:r>
            <a:r>
              <a:rPr lang="it-IT" altLang="en-US" dirty="0"/>
              <a:t>gruppi, ciascuno 4 ore alla settimana per 10 settimane a semestre;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ECF5C-489A-49FA-970A-6BEB8C79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476250"/>
            <a:ext cx="7499350" cy="6048375"/>
          </a:xfrm>
        </p:spPr>
        <p:txBody>
          <a:bodyPr/>
          <a:lstStyle/>
          <a:p>
            <a:pPr>
              <a:defRPr/>
            </a:pPr>
            <a:r>
              <a:rPr lang="it-IT" dirty="0">
                <a:solidFill>
                  <a:srgbClr val="0070C0"/>
                </a:solidFill>
              </a:rPr>
              <a:t>assegnazione ai gruppi </a:t>
            </a:r>
            <a:r>
              <a:rPr lang="it-IT" dirty="0" smtClean="0">
                <a:solidFill>
                  <a:srgbClr val="0070C0"/>
                </a:solidFill>
              </a:rPr>
              <a:t>delle esercitazioni </a:t>
            </a:r>
            <a:r>
              <a:rPr lang="it-IT" dirty="0">
                <a:solidFill>
                  <a:srgbClr val="0070C0"/>
                </a:solidFill>
              </a:rPr>
              <a:t>in base </a:t>
            </a:r>
            <a:r>
              <a:rPr lang="it-IT" dirty="0" smtClean="0">
                <a:solidFill>
                  <a:srgbClr val="0070C0"/>
                </a:solidFill>
              </a:rPr>
              <a:t>all’altra </a:t>
            </a:r>
            <a:r>
              <a:rPr lang="it-IT" dirty="0">
                <a:solidFill>
                  <a:srgbClr val="0070C0"/>
                </a:solidFill>
              </a:rPr>
              <a:t>lingua </a:t>
            </a:r>
            <a:r>
              <a:rPr lang="it-IT" dirty="0" smtClean="0">
                <a:solidFill>
                  <a:srgbClr val="0070C0"/>
                </a:solidFill>
              </a:rPr>
              <a:t>studiata e al nome. </a:t>
            </a:r>
            <a:endParaRPr lang="it-IT" dirty="0">
              <a:solidFill>
                <a:srgbClr val="0070C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dirty="0"/>
          </a:p>
          <a:p>
            <a:pPr marL="363538" indent="-280988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r>
              <a:rPr lang="it-IT" dirty="0"/>
              <a:t>	</a:t>
            </a:r>
            <a:r>
              <a:rPr lang="it-IT" altLang="en-US" dirty="0">
                <a:solidFill>
                  <a:srgbClr val="FF0000"/>
                </a:solidFill>
              </a:rPr>
              <a:t>L’elenco dei gruppi </a:t>
            </a:r>
            <a:r>
              <a:rPr lang="it-IT" altLang="en-US" dirty="0" smtClean="0">
                <a:solidFill>
                  <a:srgbClr val="FF0000"/>
                </a:solidFill>
              </a:rPr>
              <a:t>sarà </a:t>
            </a:r>
            <a:r>
              <a:rPr lang="it-IT" altLang="en-US" dirty="0">
                <a:solidFill>
                  <a:srgbClr val="FF0000"/>
                </a:solidFill>
              </a:rPr>
              <a:t>disponibile su </a:t>
            </a:r>
          </a:p>
          <a:p>
            <a:pPr marL="363538" indent="-280988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altLang="en-US" dirty="0">
              <a:solidFill>
                <a:srgbClr val="FF0000"/>
              </a:solidFill>
            </a:endParaRPr>
          </a:p>
          <a:p>
            <a:pPr marL="363538" indent="-280988" algn="ctr">
              <a:buNone/>
              <a:tabLst>
                <a:tab pos="361950" algn="l"/>
              </a:tabLst>
              <a:defRPr/>
            </a:pPr>
            <a:r>
              <a:rPr lang="it-IT" altLang="en-US" sz="2000" u="sng" dirty="0">
                <a:solidFill>
                  <a:srgbClr val="92D050"/>
                </a:solidFill>
              </a:rPr>
              <a:t>http://www.lingue.unige.it/?dipendente=701543</a:t>
            </a:r>
            <a:r>
              <a:rPr lang="it-IT" altLang="en-US" sz="2000" dirty="0">
                <a:solidFill>
                  <a:srgbClr val="FF0000"/>
                </a:solidFill>
              </a:rPr>
              <a:t> </a:t>
            </a:r>
          </a:p>
          <a:p>
            <a:pPr marL="363538" indent="-280988" algn="ctr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altLang="en-US" sz="2400" dirty="0">
              <a:solidFill>
                <a:srgbClr val="FF0000"/>
              </a:solidFill>
            </a:endParaRPr>
          </a:p>
          <a:p>
            <a:pPr marL="363538" indent="-280988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r>
              <a:rPr lang="it-IT" altLang="en-US" sz="2400" dirty="0">
                <a:solidFill>
                  <a:srgbClr val="FF0000"/>
                </a:solidFill>
              </a:rPr>
              <a:t>		nella sezione </a:t>
            </a:r>
            <a:r>
              <a:rPr lang="en-GB" altLang="en-US" sz="2400" dirty="0" smtClean="0">
                <a:solidFill>
                  <a:srgbClr val="FF0000"/>
                </a:solidFill>
              </a:rPr>
              <a:t>“</a:t>
            </a:r>
            <a:r>
              <a:rPr lang="en-GB" altLang="en-US" sz="2400" dirty="0" err="1" smtClean="0">
                <a:solidFill>
                  <a:srgbClr val="FF0000"/>
                </a:solidFill>
              </a:rPr>
              <a:t>Esercitazioni</a:t>
            </a:r>
            <a:r>
              <a:rPr lang="en-GB" altLang="en-US" sz="2400" dirty="0" smtClean="0">
                <a:solidFill>
                  <a:srgbClr val="FF0000"/>
                </a:solidFill>
              </a:rPr>
              <a:t> di Lingua </a:t>
            </a:r>
            <a:r>
              <a:rPr lang="en-GB" altLang="en-US" sz="2400" dirty="0" err="1" smtClean="0">
                <a:solidFill>
                  <a:srgbClr val="FF0000"/>
                </a:solidFill>
              </a:rPr>
              <a:t>inglese</a:t>
            </a:r>
            <a:r>
              <a:rPr lang="en-GB" altLang="en-US" sz="2400" dirty="0" smtClean="0">
                <a:solidFill>
                  <a:srgbClr val="FF0000"/>
                </a:solidFill>
              </a:rPr>
              <a:t> 1 2020-21”.</a:t>
            </a:r>
            <a:endParaRPr lang="en-GB" altLang="en-US" sz="2400" dirty="0">
              <a:solidFill>
                <a:srgbClr val="FF000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altLang="en-US" sz="2400" dirty="0">
              <a:solidFill>
                <a:srgbClr val="FF0000"/>
              </a:solidFill>
            </a:endParaRPr>
          </a:p>
          <a:p>
            <a:pPr>
              <a:tabLst>
                <a:tab pos="361950" algn="l"/>
              </a:tabLst>
              <a:defRPr/>
            </a:pPr>
            <a:r>
              <a:rPr lang="it-IT" sz="2400" dirty="0"/>
              <a:t>Per data inizio delle </a:t>
            </a:r>
            <a:r>
              <a:rPr lang="it-IT" sz="2400" dirty="0" smtClean="0"/>
              <a:t>esercitazioni guardare </a:t>
            </a:r>
            <a:r>
              <a:rPr lang="it-IT" sz="2400" dirty="0"/>
              <a:t>sulla pagina del vostro </a:t>
            </a:r>
            <a:r>
              <a:rPr lang="it-IT" sz="2400" dirty="0" smtClean="0"/>
              <a:t>esercitatore</a:t>
            </a:r>
            <a:r>
              <a:rPr lang="it-IT" sz="2400" dirty="0"/>
              <a:t>.</a:t>
            </a:r>
          </a:p>
          <a:p>
            <a:pPr marL="82550" indent="0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altLang="en-US" sz="2400" dirty="0">
              <a:solidFill>
                <a:srgbClr val="FF0000"/>
              </a:solidFill>
            </a:endParaRPr>
          </a:p>
          <a:p>
            <a:pPr marL="82550" indent="0">
              <a:buFont typeface="Wingdings 2" panose="05020102010507070707" pitchFamily="18" charset="2"/>
              <a:buNone/>
              <a:tabLst>
                <a:tab pos="361950" algn="l"/>
              </a:tabLst>
              <a:defRPr/>
            </a:pPr>
            <a:endParaRPr lang="it-IT" dirty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:a16="http://schemas.microsoft.com/office/drawing/2014/main" id="{4FB73FB7-4F54-4C30-B8FA-D930891C84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450" y="692150"/>
            <a:ext cx="7499350" cy="5329238"/>
          </a:xfrm>
        </p:spPr>
        <p:txBody>
          <a:bodyPr>
            <a:normAutofit/>
          </a:bodyPr>
          <a:lstStyle/>
          <a:p>
            <a:pPr marL="35560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it-IT" dirty="0"/>
              <a:t>E</a:t>
            </a:r>
            <a:r>
              <a:rPr lang="it-IT" dirty="0" smtClean="0"/>
              <a:t>’ possibile </a:t>
            </a:r>
            <a:r>
              <a:rPr lang="it-IT" dirty="0"/>
              <a:t>cambiare gruppo </a:t>
            </a:r>
            <a:r>
              <a:rPr lang="it-IT" dirty="0" smtClean="0"/>
              <a:t>delle esercitazioni?</a:t>
            </a:r>
            <a:endParaRPr lang="it-IT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	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dirty="0"/>
              <a:t>	Solo per ragioni ben motivate e chiedendo il permesso </a:t>
            </a:r>
            <a:r>
              <a:rPr lang="it-IT" dirty="0" smtClean="0"/>
              <a:t>all’esercitatore del </a:t>
            </a:r>
            <a:r>
              <a:rPr lang="it-IT" dirty="0"/>
              <a:t>gruppo in cui ci si vorrebbe spostare.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it-IT" dirty="0"/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2E4F2D2E-4401-4F00-8A13-78F9B17E6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888" y="692150"/>
            <a:ext cx="7427912" cy="51752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FF0000"/>
                </a:solidFill>
              </a:rPr>
              <a:t>Materiale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consigliato</a:t>
            </a:r>
            <a:r>
              <a:rPr lang="en-US" altLang="en-US" sz="2400" dirty="0">
                <a:solidFill>
                  <a:srgbClr val="FF0000"/>
                </a:solidFill>
              </a:rPr>
              <a:t> per </a:t>
            </a:r>
            <a:r>
              <a:rPr lang="en-US" altLang="en-US" sz="2400" dirty="0" err="1">
                <a:solidFill>
                  <a:srgbClr val="FF0000"/>
                </a:solidFill>
              </a:rPr>
              <a:t>il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lettorato</a:t>
            </a:r>
            <a:r>
              <a:rPr lang="en-US" altLang="en-US" sz="2400" dirty="0">
                <a:solidFill>
                  <a:srgbClr val="FF0000"/>
                </a:solidFill>
              </a:rPr>
              <a:t> di </a:t>
            </a:r>
            <a:r>
              <a:rPr lang="en-US" altLang="en-US" sz="2400" dirty="0" err="1">
                <a:solidFill>
                  <a:srgbClr val="FF0000"/>
                </a:solidFill>
              </a:rPr>
              <a:t>tutti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i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gruppi</a:t>
            </a:r>
            <a:r>
              <a:rPr lang="en-US" altLang="en-US" sz="2400" dirty="0">
                <a:solidFill>
                  <a:srgbClr val="FF0000"/>
                </a:solidFill>
              </a:rPr>
              <a:t>: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>Murphy, Raymond. 2019 (5th ed.). </a:t>
            </a:r>
            <a:r>
              <a:rPr lang="en-US" altLang="en-US" sz="2400" i="1" dirty="0"/>
              <a:t>English Grammar in Use</a:t>
            </a:r>
            <a:r>
              <a:rPr lang="en-US" altLang="en-US" sz="2400" dirty="0"/>
              <a:t> (with Answers). Cambridge: Cambridge University Press.</a:t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>Redman, Stuart. 2001. </a:t>
            </a:r>
            <a:r>
              <a:rPr lang="en-US" altLang="en-US" sz="2400" i="1" dirty="0"/>
              <a:t>English Vocabulary in Use: Pre- Intermediate &amp; Intermediate</a:t>
            </a:r>
            <a:r>
              <a:rPr lang="en-US" altLang="en-US" sz="2400" dirty="0"/>
              <a:t>. Cambridge: Cambridge University Press.</a:t>
            </a:r>
            <a:endParaRPr lang="it-IT" altLang="en-US" sz="2400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it-IT" altLang="en-US" sz="2800" dirty="0"/>
              <a:t>Indicazioni relative ad altri testi verranno date all’inizio delle lezioni dal vostro </a:t>
            </a:r>
            <a:r>
              <a:rPr lang="it-IT" altLang="en-US" sz="2800" dirty="0" smtClean="0"/>
              <a:t>esercitatore</a:t>
            </a:r>
            <a:r>
              <a:rPr lang="it-IT" altLang="en-US" sz="2800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147A1127-BC62-4B22-A51E-722820035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836613"/>
            <a:ext cx="7570787" cy="50307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en-US" sz="2800" dirty="0"/>
              <a:t>Le esercitazioni sono annuali, quindi la prima sessione </a:t>
            </a:r>
            <a:r>
              <a:rPr lang="it-IT" altLang="en-US" sz="2800" dirty="0" smtClean="0"/>
              <a:t>utile per sostenere il relativo test è </a:t>
            </a:r>
            <a:r>
              <a:rPr lang="it-IT" altLang="en-US" sz="2800" dirty="0"/>
              <a:t>quella estiva.</a:t>
            </a:r>
          </a:p>
          <a:p>
            <a:pPr eaLnBrk="1" hangingPunct="1">
              <a:lnSpc>
                <a:spcPct val="80000"/>
              </a:lnSpc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800" dirty="0" smtClean="0"/>
              <a:t>Il test </a:t>
            </a:r>
            <a:r>
              <a:rPr lang="it-IT" altLang="en-US" sz="2800" dirty="0"/>
              <a:t>consiste in: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scritto (</a:t>
            </a:r>
            <a:r>
              <a:rPr lang="it-IT" altLang="en-US" sz="2800" i="1" dirty="0"/>
              <a:t>email </a:t>
            </a:r>
            <a:r>
              <a:rPr lang="it-IT" altLang="en-US" sz="2800" i="1" dirty="0" err="1"/>
              <a:t>writing</a:t>
            </a:r>
            <a:r>
              <a:rPr lang="it-IT" altLang="en-US" sz="2800" dirty="0"/>
              <a:t>, </a:t>
            </a:r>
            <a:r>
              <a:rPr lang="it-IT" altLang="en-US" sz="2800" i="1" dirty="0" err="1"/>
              <a:t>cloze</a:t>
            </a:r>
            <a:r>
              <a:rPr lang="it-IT" altLang="en-US" sz="2800" i="1" dirty="0"/>
              <a:t> test,</a:t>
            </a:r>
            <a:r>
              <a:rPr lang="it-IT" altLang="en-US" sz="2800" dirty="0"/>
              <a:t> </a:t>
            </a:r>
            <a:r>
              <a:rPr lang="it-IT" altLang="en-US" sz="2800" i="1" dirty="0" err="1"/>
              <a:t>listening</a:t>
            </a:r>
            <a:r>
              <a:rPr lang="it-IT" altLang="en-US" sz="2800" dirty="0"/>
              <a:t>, </a:t>
            </a:r>
            <a:r>
              <a:rPr lang="it-IT" altLang="en-US" sz="2800" i="1" dirty="0" err="1"/>
              <a:t>reading</a:t>
            </a:r>
            <a:r>
              <a:rPr lang="it-IT" altLang="en-US" sz="2800" dirty="0"/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+ (</a:t>
            </a:r>
            <a:r>
              <a:rPr lang="it-IT" altLang="en-US" sz="2800" u="sng" dirty="0"/>
              <a:t>dopo</a:t>
            </a:r>
            <a:r>
              <a:rPr lang="it-IT" altLang="en-US" sz="2800" dirty="0"/>
              <a:t> il superamento dello scritto)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	orale (conversazione generale + 5 articoli da giornali/riviste)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AD1CA84D-D93B-47E6-8068-F6C019C109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6013" y="765175"/>
            <a:ext cx="7570787" cy="5102225"/>
          </a:xfrm>
        </p:spPr>
        <p:txBody>
          <a:bodyPr/>
          <a:lstStyle/>
          <a:p>
            <a:pPr marL="93663" indent="-11113" eaLnBrk="1" hangingPunct="1">
              <a:buFont typeface="Wingdings" panose="05000000000000000000" pitchFamily="2" charset="2"/>
              <a:buNone/>
              <a:defRPr/>
            </a:pPr>
            <a:r>
              <a:rPr lang="it-IT" altLang="en-US" dirty="0"/>
              <a:t>Gli insegnamenti di Anglistica sono divisi in:</a:t>
            </a:r>
          </a:p>
          <a:p>
            <a:pPr eaLnBrk="1" hangingPunct="1">
              <a:defRPr/>
            </a:pPr>
            <a:endParaRPr lang="it-IT" altLang="en-US" dirty="0"/>
          </a:p>
          <a:p>
            <a:pPr eaLnBrk="1" hangingPunct="1">
              <a:defRPr/>
            </a:pPr>
            <a:r>
              <a:rPr lang="it-IT" altLang="en-US" dirty="0"/>
              <a:t>Letteratura e cultura inglese, Letteratura e cultura angloamericana,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altLang="en-US" dirty="0"/>
          </a:p>
          <a:p>
            <a:pPr eaLnBrk="1" hangingPunct="1">
              <a:defRPr/>
            </a:pPr>
            <a:r>
              <a:rPr lang="it-IT" altLang="en-US" dirty="0"/>
              <a:t>Lingua inglese.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id="{43369DBB-CB77-4C90-A1CA-696BD8709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836613"/>
            <a:ext cx="7724775" cy="5760739"/>
          </a:xfrm>
          <a:extLst/>
        </p:spPr>
        <p:txBody>
          <a:bodyPr/>
          <a:lstStyle/>
          <a:p>
            <a:pPr eaLnBrk="1" hangingPunct="1">
              <a:defRPr/>
            </a:pPr>
            <a:r>
              <a:rPr lang="it-IT" altLang="en-US" sz="2400" i="1" dirty="0"/>
              <a:t>Cloze test,</a:t>
            </a:r>
            <a:r>
              <a:rPr lang="it-IT" altLang="en-US" sz="2400" dirty="0"/>
              <a:t> </a:t>
            </a:r>
            <a:r>
              <a:rPr lang="it-IT" altLang="en-US" sz="2400" i="1" dirty="0" err="1"/>
              <a:t>listening</a:t>
            </a:r>
            <a:r>
              <a:rPr lang="it-IT" altLang="en-US" sz="2400" dirty="0"/>
              <a:t>, </a:t>
            </a:r>
            <a:r>
              <a:rPr lang="it-IT" altLang="en-US" sz="2400" i="1" dirty="0"/>
              <a:t>reading </a:t>
            </a:r>
            <a:r>
              <a:rPr lang="it-IT" altLang="en-US" sz="2400" dirty="0"/>
              <a:t>svolte al computer.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altLang="en-US" sz="2400" dirty="0"/>
          </a:p>
          <a:p>
            <a:pPr eaLnBrk="1" hangingPunct="1">
              <a:defRPr/>
            </a:pPr>
            <a:r>
              <a:rPr lang="it-IT" altLang="en-US" sz="2400" dirty="0"/>
              <a:t>Una </a:t>
            </a:r>
            <a:r>
              <a:rPr lang="it-IT" altLang="en-US" sz="2400" dirty="0">
                <a:solidFill>
                  <a:srgbClr val="FF0000"/>
                </a:solidFill>
              </a:rPr>
              <a:t>demo</a:t>
            </a:r>
            <a:r>
              <a:rPr lang="it-IT" altLang="en-US" sz="2400" dirty="0"/>
              <a:t> di questa parte </a:t>
            </a:r>
            <a:r>
              <a:rPr lang="it-IT" altLang="en-US" sz="2400" dirty="0" smtClean="0"/>
              <a:t>sarà disponibile (nel mese di ottobre) su </a:t>
            </a:r>
            <a:r>
              <a:rPr lang="en-US" sz="2400" dirty="0" smtClean="0">
                <a:hlinkClick r:id="rId2"/>
              </a:rPr>
              <a:t>https://2020.aulaweb.unige.it/</a:t>
            </a:r>
            <a:r>
              <a:rPr lang="it-IT" altLang="en-US" sz="2400" dirty="0" smtClean="0"/>
              <a:t> </a:t>
            </a:r>
            <a:r>
              <a:rPr lang="it-IT" altLang="en-US" sz="2400" dirty="0"/>
              <a:t>&gt; DLCM &gt; LINGUE E CULTURE MODERNE (CORSO DI LAUREA TRIENNALE (N.O.)) &gt;</a:t>
            </a:r>
            <a:r>
              <a:rPr lang="it-IT" altLang="en-US" sz="2400" dirty="0">
                <a:solidFill>
                  <a:srgbClr val="FF0000"/>
                </a:solidFill>
              </a:rPr>
              <a:t> Inglese Demo I anno LCM (</a:t>
            </a:r>
            <a:r>
              <a:rPr lang="it-IT" altLang="en-US" sz="2400" dirty="0" err="1">
                <a:solidFill>
                  <a:srgbClr val="FF0000"/>
                </a:solidFill>
              </a:rPr>
              <a:t>a.a</a:t>
            </a:r>
            <a:r>
              <a:rPr lang="it-IT" altLang="en-US" sz="2400" dirty="0">
                <a:solidFill>
                  <a:srgbClr val="FF0000"/>
                </a:solidFill>
              </a:rPr>
              <a:t>. </a:t>
            </a:r>
            <a:r>
              <a:rPr lang="it-IT" altLang="en-US" sz="2400" dirty="0" smtClean="0">
                <a:solidFill>
                  <a:srgbClr val="FF0000"/>
                </a:solidFill>
              </a:rPr>
              <a:t>2020/21)</a:t>
            </a:r>
            <a:endParaRPr lang="it-IT" altLang="en-US" sz="24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it-IT" altLang="en-US" sz="24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it-IT" altLang="en-US" sz="2400" dirty="0">
                <a:solidFill>
                  <a:srgbClr val="FF0000"/>
                </a:solidFill>
              </a:rPr>
              <a:t>Chi è curioso nel frattempo può accedere alla DEMO dello scorso anno: </a:t>
            </a:r>
            <a:r>
              <a:rPr lang="en-US" sz="2400" dirty="0">
                <a:hlinkClick r:id="rId3"/>
              </a:rPr>
              <a:t>https://2019.aulaweb.unige.it/</a:t>
            </a:r>
            <a:r>
              <a:rPr lang="it-IT" altLang="en-US" sz="2400" dirty="0" smtClean="0"/>
              <a:t> </a:t>
            </a:r>
            <a:r>
              <a:rPr lang="it-IT" altLang="en-US" sz="2400" dirty="0"/>
              <a:t>&gt; DLCM &gt; LINGUE E CULTURE MODERNE (CORSO DI LAUREA TRIENNALE (N.O.)) &gt;</a:t>
            </a:r>
            <a:r>
              <a:rPr lang="it-IT" altLang="en-US" sz="2400" dirty="0">
                <a:solidFill>
                  <a:srgbClr val="FF0000"/>
                </a:solidFill>
              </a:rPr>
              <a:t> Inglese Demo I anno LCM (</a:t>
            </a:r>
            <a:r>
              <a:rPr lang="it-IT" altLang="en-US" sz="2400" dirty="0" err="1">
                <a:solidFill>
                  <a:srgbClr val="FF0000"/>
                </a:solidFill>
              </a:rPr>
              <a:t>a.a</a:t>
            </a:r>
            <a:r>
              <a:rPr lang="it-IT" altLang="en-US" sz="2400" dirty="0">
                <a:solidFill>
                  <a:srgbClr val="FF0000"/>
                </a:solidFill>
              </a:rPr>
              <a:t>. </a:t>
            </a:r>
            <a:r>
              <a:rPr lang="it-IT" altLang="en-US" sz="2400" dirty="0" smtClean="0">
                <a:solidFill>
                  <a:srgbClr val="FF0000"/>
                </a:solidFill>
              </a:rPr>
              <a:t>2019/20)</a:t>
            </a:r>
            <a:endParaRPr lang="it-IT" altLang="en-US" sz="24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it-IT" alt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it-IT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>
            <a:extLst>
              <a:ext uri="{FF2B5EF4-FFF2-40B4-BE49-F238E27FC236}">
                <a16:creationId xmlns:a16="http://schemas.microsoft.com/office/drawing/2014/main" id="{2208269E-03F6-4CEC-8B54-7D3A659E2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404813"/>
            <a:ext cx="7570787" cy="56880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La registrazione del voto finale avverrà dopo il superamento di tutte le </a:t>
            </a:r>
            <a:r>
              <a:rPr lang="it-IT" altLang="en-US" sz="2000" dirty="0" smtClean="0"/>
              <a:t>prove </a:t>
            </a:r>
            <a:r>
              <a:rPr lang="it-IT" altLang="en-US" sz="2000" dirty="0"/>
              <a:t>(teoria, esercitazioni scritto, esercitazioni orale).</a:t>
            </a:r>
          </a:p>
          <a:p>
            <a:pPr eaLnBrk="1" hangingPunct="1">
              <a:lnSpc>
                <a:spcPct val="90000"/>
              </a:lnSpc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Il voto va registrato col docente titolare del frazionamento a cui appartenete (Lingua inglese  I A = </a:t>
            </a:r>
            <a:r>
              <a:rPr lang="it-IT" altLang="en-US" sz="2000" dirty="0" smtClean="0"/>
              <a:t>Rizzato, </a:t>
            </a:r>
            <a:r>
              <a:rPr lang="it-IT" altLang="en-US" sz="2000" dirty="0"/>
              <a:t>Lingua inglese I B = </a:t>
            </a:r>
            <a:r>
              <a:rPr lang="it-IT" altLang="en-US" sz="2000" dirty="0" smtClean="0"/>
              <a:t>Bagli</a:t>
            </a:r>
            <a:r>
              <a:rPr lang="it-IT" altLang="en-US" sz="2000" dirty="0"/>
              <a:t>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Esiste propedeuticità solo tra esercitazioni scritto e esercitazioni orale.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Ovviamente, solo dopo aver completato tutte le parti di Lingua Inglese I potrete sostenere Lingua Inglese II.</a:t>
            </a:r>
          </a:p>
          <a:p>
            <a:pPr eaLnBrk="1" hangingPunct="1">
              <a:lnSpc>
                <a:spcPct val="90000"/>
              </a:lnSpc>
            </a:pPr>
            <a:endParaRPr lang="it-IT" altLang="en-US" sz="20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000" dirty="0"/>
              <a:t>In caso di non-superamento di una prova, non è possibile sostenere l’esame nuovamente nella stessa sessione.</a:t>
            </a:r>
          </a:p>
          <a:p>
            <a:pPr eaLnBrk="1" hangingPunct="1">
              <a:lnSpc>
                <a:spcPct val="90000"/>
              </a:lnSpc>
            </a:pPr>
            <a:endParaRPr lang="it-IT" alt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>
            <a:extLst>
              <a:ext uri="{FF2B5EF4-FFF2-40B4-BE49-F238E27FC236}">
                <a16:creationId xmlns:a16="http://schemas.microsoft.com/office/drawing/2014/main" id="{D886FE52-2DFD-49CD-8466-70298212A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765175"/>
            <a:ext cx="7570787" cy="60928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en-US" sz="2800" dirty="0" smtClean="0"/>
              <a:t>Certificazioni</a:t>
            </a:r>
            <a:endParaRPr lang="it-IT" altLang="en-US" sz="2800" dirty="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en-US" sz="28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/>
              <a:t>Recenti (= da </a:t>
            </a:r>
            <a:r>
              <a:rPr lang="it-IT" altLang="en-US" sz="2400" dirty="0" smtClean="0"/>
              <a:t>gennaio 2018 </a:t>
            </a:r>
            <a:r>
              <a:rPr lang="it-IT" altLang="en-US" sz="2400" dirty="0"/>
              <a:t>in poi);</a:t>
            </a:r>
          </a:p>
          <a:p>
            <a:pPr eaLnBrk="1" hangingPunct="1">
              <a:lnSpc>
                <a:spcPct val="80000"/>
              </a:lnSpc>
            </a:pPr>
            <a:endParaRPr lang="it-IT" altLang="en-US" sz="24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/>
              <a:t>Internazionali (con scala in centesimi = IELTS non va bene);</a:t>
            </a:r>
          </a:p>
          <a:p>
            <a:pPr eaLnBrk="1" hangingPunct="1">
              <a:lnSpc>
                <a:spcPct val="80000"/>
              </a:lnSpc>
            </a:pPr>
            <a:endParaRPr lang="it-IT" altLang="en-US" sz="24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/>
              <a:t>ciascuna utilizzabile una sola volta e </a:t>
            </a:r>
            <a:r>
              <a:rPr lang="it-IT" altLang="en-US" sz="2400" b="1" dirty="0"/>
              <a:t>solo per la parte scritta di esercitazioni </a:t>
            </a:r>
            <a:r>
              <a:rPr lang="it-IT" altLang="en-US" sz="2400" dirty="0"/>
              <a:t>(= dovete fare l’orale di esercitazioni e la parte teorica);</a:t>
            </a:r>
          </a:p>
          <a:p>
            <a:pPr eaLnBrk="1" hangingPunct="1">
              <a:lnSpc>
                <a:spcPct val="80000"/>
              </a:lnSpc>
            </a:pPr>
            <a:endParaRPr lang="it-IT" altLang="en-US" sz="2400" dirty="0"/>
          </a:p>
          <a:p>
            <a:pPr eaLnBrk="1" hangingPunct="1">
              <a:lnSpc>
                <a:spcPct val="80000"/>
              </a:lnSpc>
            </a:pPr>
            <a:r>
              <a:rPr lang="it-IT" altLang="en-US" sz="2400" dirty="0" smtClean="0"/>
              <a:t>consegnare copia </a:t>
            </a:r>
            <a:r>
              <a:rPr lang="it-IT" altLang="en-US" sz="2400" dirty="0"/>
              <a:t>del certificato al proprio docente </a:t>
            </a:r>
            <a:r>
              <a:rPr lang="it-IT" altLang="en-US" sz="2400" dirty="0" smtClean="0"/>
              <a:t>(Rizzato/Bagli</a:t>
            </a:r>
            <a:r>
              <a:rPr lang="it-IT" altLang="en-US" sz="2400" dirty="0"/>
              <a:t>) </a:t>
            </a:r>
            <a:r>
              <a:rPr lang="it-IT" altLang="en-US" sz="2400" b="1" dirty="0"/>
              <a:t>al momento della registrazione del voto finale </a:t>
            </a:r>
            <a:r>
              <a:rPr lang="it-IT" altLang="en-US" sz="2400" dirty="0"/>
              <a:t>(</a:t>
            </a:r>
            <a:r>
              <a:rPr lang="it-IT" altLang="en-US" sz="2400" dirty="0">
                <a:solidFill>
                  <a:srgbClr val="FF0000"/>
                </a:solidFill>
              </a:rPr>
              <a:t>cioè dalla sessione estiva = </a:t>
            </a:r>
            <a:r>
              <a:rPr lang="it-IT" altLang="en-US" sz="2400" dirty="0" smtClean="0">
                <a:solidFill>
                  <a:srgbClr val="FF0000"/>
                </a:solidFill>
              </a:rPr>
              <a:t>giugno</a:t>
            </a:r>
            <a:r>
              <a:rPr lang="it-IT" altLang="en-US" sz="2400" dirty="0" smtClean="0"/>
              <a:t>, </a:t>
            </a:r>
            <a:r>
              <a:rPr lang="it-IT" altLang="en-US" sz="2400" dirty="0">
                <a:solidFill>
                  <a:srgbClr val="FF0000"/>
                </a:solidFill>
              </a:rPr>
              <a:t>non </a:t>
            </a:r>
            <a:r>
              <a:rPr lang="it-IT" altLang="en-US" sz="2400" dirty="0" smtClean="0">
                <a:solidFill>
                  <a:srgbClr val="FF0000"/>
                </a:solidFill>
              </a:rPr>
              <a:t>prima</a:t>
            </a:r>
            <a:r>
              <a:rPr lang="it-IT" altLang="en-US" sz="2400" dirty="0" smtClean="0"/>
              <a:t>). </a:t>
            </a:r>
            <a:endParaRPr lang="it-IT" altLang="en-US" sz="2400" dirty="0"/>
          </a:p>
          <a:p>
            <a:pPr eaLnBrk="1" hangingPunct="1">
              <a:lnSpc>
                <a:spcPct val="80000"/>
              </a:lnSpc>
            </a:pPr>
            <a:endParaRPr lang="it-IT" alt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BCD09-42B9-41AC-AD3A-7FB53BD01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333375"/>
            <a:ext cx="7499350" cy="6335713"/>
          </a:xfrm>
        </p:spPr>
        <p:txBody>
          <a:bodyPr/>
          <a:lstStyle/>
          <a:p>
            <a:pPr>
              <a:defRPr/>
            </a:pPr>
            <a:r>
              <a:rPr lang="it-IT" altLang="en-US" sz="2800" dirty="0"/>
              <a:t>Anche chi ha già caricato su Aulaweb una certificazione valida per l’esclusione dal test B1 dovrà consegnare un’ulteriore </a:t>
            </a:r>
            <a:r>
              <a:rPr lang="it-IT" altLang="en-US" sz="2800" dirty="0" smtClean="0"/>
              <a:t>copia </a:t>
            </a:r>
            <a:r>
              <a:rPr lang="it-IT" altLang="en-US" sz="2800" dirty="0"/>
              <a:t>al docente dell’insegnamento secondo le modalità di cui al punto precedente.</a:t>
            </a:r>
          </a:p>
          <a:p>
            <a:pPr>
              <a:defRPr/>
            </a:pPr>
            <a:endParaRPr lang="it-IT" altLang="en-US" sz="2800" dirty="0"/>
          </a:p>
          <a:p>
            <a:pPr>
              <a:defRPr/>
            </a:pPr>
            <a:r>
              <a:rPr lang="it-IT" altLang="en-US" sz="2800" dirty="0"/>
              <a:t>NB Le certificazioni accettate per la parte di lettorato scritto sono di meno tipi rispetto a quelle per l’esclusione dal test </a:t>
            </a:r>
            <a:r>
              <a:rPr lang="it-IT" altLang="en-US" sz="2800" dirty="0" smtClean="0"/>
              <a:t>B1.  </a:t>
            </a:r>
            <a:endParaRPr lang="it-IT" altLang="en-US" sz="2800" dirty="0"/>
          </a:p>
          <a:p>
            <a:pPr>
              <a:defRPr/>
            </a:pPr>
            <a:endParaRPr lang="it-IT" altLang="en-US" sz="2800" dirty="0"/>
          </a:p>
          <a:p>
            <a:pPr>
              <a:defRPr/>
            </a:pPr>
            <a:r>
              <a:rPr lang="it-IT" altLang="en-US" sz="2800" dirty="0"/>
              <a:t>Per dubbi sulle certificazioni, contattare </a:t>
            </a:r>
            <a:r>
              <a:rPr lang="it-IT" altLang="en-US" sz="2800" dirty="0" smtClean="0"/>
              <a:t>la Prof.ssa Rizzato &lt;ilaria.rizzato@unige.it&gt;.</a:t>
            </a:r>
            <a:endParaRPr lang="it-IT" altLang="en-US" sz="2800" dirty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97089-E196-46DB-A48E-B690FCDF7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60350"/>
            <a:ext cx="7499350" cy="5988050"/>
          </a:xfrm>
        </p:spPr>
        <p:txBody>
          <a:bodyPr/>
          <a:lstStyle/>
          <a:p>
            <a:pPr marL="82550" indent="0" algn="ctr">
              <a:buFont typeface="Wingdings 2" panose="05020102010507070707" pitchFamily="18" charset="2"/>
              <a:buNone/>
              <a:defRPr/>
            </a:pPr>
            <a:r>
              <a:rPr lang="it-IT" dirty="0">
                <a:solidFill>
                  <a:srgbClr val="FF0000"/>
                </a:solidFill>
              </a:rPr>
              <a:t>1° anno LCM (obiettivo: B2.1)</a:t>
            </a:r>
            <a:endParaRPr lang="en-GB" dirty="0">
              <a:solidFill>
                <a:srgbClr val="FF0000"/>
              </a:solidFill>
            </a:endParaRPr>
          </a:p>
          <a:p>
            <a:pPr marL="82550" indent="0" algn="ctr">
              <a:buFont typeface="Wingdings 2" panose="05020102010507070707" pitchFamily="18" charset="2"/>
              <a:buNone/>
              <a:defRPr/>
            </a:pPr>
            <a:endParaRPr lang="en-GB" dirty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it-IT" dirty="0"/>
              <a:t>almeno 160 punti, con 160 = 21/30 e punteggio ≥ 169 = 30/30 (quindi viene assegnato un punto in trentesimi per ogni punto della </a:t>
            </a:r>
            <a:r>
              <a:rPr lang="it-IT" i="1" dirty="0"/>
              <a:t>Cambridge English Scale</a:t>
            </a:r>
            <a:r>
              <a:rPr lang="it-IT" dirty="0"/>
              <a:t> a partire da 160).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37C50AD0-797E-4171-9FD5-4B55DDCED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92150"/>
            <a:ext cx="7643812" cy="51752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Tutorato didattico (per il 1° anno):	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>
              <a:solidFill>
                <a:schemeClr val="accent1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>
              <a:solidFill>
                <a:schemeClr val="accent1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>
                <a:solidFill>
                  <a:schemeClr val="accent1"/>
                </a:solidFill>
              </a:rPr>
              <a:t>Teoria e pratica: Dott</a:t>
            </a:r>
            <a:r>
              <a:rPr lang="it-IT" altLang="en-US" dirty="0" smtClean="0">
                <a:solidFill>
                  <a:schemeClr val="accent1"/>
                </a:solidFill>
              </a:rPr>
              <a:t>. Luca Vizioli</a:t>
            </a:r>
            <a:endParaRPr lang="it-IT" altLang="en-US" dirty="0">
              <a:solidFill>
                <a:schemeClr val="accent1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>
              <a:solidFill>
                <a:schemeClr val="accent1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dirty="0"/>
              <a:t>Informazioni sugli orari </a:t>
            </a:r>
            <a:r>
              <a:rPr lang="it-IT" altLang="en-US" dirty="0" smtClean="0"/>
              <a:t>su </a:t>
            </a:r>
            <a:r>
              <a:rPr lang="it-IT" altLang="en-US" dirty="0" err="1"/>
              <a:t>Aulaweb</a:t>
            </a:r>
            <a:endParaRPr lang="it-IT" altLang="en-US" dirty="0"/>
          </a:p>
          <a:p>
            <a:pPr marL="82550" indent="0">
              <a:buNone/>
            </a:pPr>
            <a:r>
              <a:rPr lang="it-IT" altLang="en-US" dirty="0" smtClean="0"/>
              <a:t>"</a:t>
            </a:r>
            <a:r>
              <a:rPr lang="it-IT" altLang="en-US" dirty="0"/>
              <a:t>Tutorato didattico – Lingua inglese I LCM (lettorato + </a:t>
            </a:r>
            <a:r>
              <a:rPr lang="it-IT" altLang="en-US" dirty="0" err="1"/>
              <a:t>mod</a:t>
            </a:r>
            <a:r>
              <a:rPr lang="it-IT" altLang="en-US" dirty="0"/>
              <a:t>. teorico </a:t>
            </a:r>
            <a:r>
              <a:rPr lang="it-IT" altLang="en-US" dirty="0" err="1"/>
              <a:t>a.a</a:t>
            </a:r>
            <a:r>
              <a:rPr lang="it-IT" altLang="en-US" dirty="0"/>
              <a:t>. 2020/21)" </a:t>
            </a:r>
            <a:r>
              <a:rPr lang="it-IT" altLang="en-US" dirty="0" smtClean="0"/>
              <a:t>a partire dalla metà di ottobre</a:t>
            </a:r>
            <a:endParaRPr lang="it-IT" altLang="en-US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C51535B9-406A-4FB3-AEB3-93765EBCD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260350"/>
            <a:ext cx="7499350" cy="5988050"/>
          </a:xfrm>
        </p:spPr>
        <p:txBody>
          <a:bodyPr/>
          <a:lstStyle/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>
                <a:solidFill>
                  <a:srgbClr val="FF0000"/>
                </a:solidFill>
              </a:rPr>
              <a:t>Inglese 3° lingua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endParaRPr lang="it-IT" altLang="en-US" dirty="0"/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/>
              <a:t>Chi ha inserito nel Piano di studi 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/>
              <a:t>Lingua Inglese I (3° lingua) 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/>
              <a:t>deve fare </a:t>
            </a:r>
            <a:r>
              <a:rPr lang="it-IT" altLang="en-US" b="1" dirty="0"/>
              <a:t>solo</a:t>
            </a:r>
            <a:r>
              <a:rPr lang="it-IT" altLang="en-US" dirty="0"/>
              <a:t> la parte </a:t>
            </a:r>
            <a:r>
              <a:rPr lang="it-IT" altLang="en-US" b="1" dirty="0"/>
              <a:t>pratica</a:t>
            </a:r>
            <a:r>
              <a:rPr lang="it-IT" altLang="en-US" dirty="0"/>
              <a:t> (=</a:t>
            </a:r>
            <a:r>
              <a:rPr lang="it-IT" altLang="en-US" dirty="0" smtClean="0"/>
              <a:t>esercitazioni); </a:t>
            </a:r>
            <a:r>
              <a:rPr lang="it-IT" altLang="en-US" dirty="0"/>
              <a:t>quindi deve ignorare tutte le indicazioni relative alla parte di teoria. 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endParaRPr lang="it-IT" altLang="en-US" dirty="0"/>
          </a:p>
          <a:p>
            <a:pPr marL="82550" indent="0" algn="ctr">
              <a:buFont typeface="Wingdings 2" panose="05020102010507070707" pitchFamily="18" charset="2"/>
              <a:buNone/>
            </a:pPr>
            <a:endParaRPr lang="it-IT" altLang="en-US" dirty="0"/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it-IT" altLang="en-US" dirty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98BBB897-AE57-4817-B33C-479B46A0E1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6013" y="404813"/>
            <a:ext cx="7643812" cy="6696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dirty="0"/>
              <a:t>Risorse per informazioni: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dirty="0"/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800" dirty="0">
                <a:hlinkClick r:id="rId2"/>
              </a:rPr>
              <a:t>http://www.lingue.unige.it</a:t>
            </a:r>
            <a:r>
              <a:rPr lang="it-IT" altLang="en-US" sz="2800" dirty="0"/>
              <a:t> (per </a:t>
            </a:r>
            <a:r>
              <a:rPr lang="it-IT" altLang="en-US" sz="2800" dirty="0" smtClean="0"/>
              <a:t>Guida ai Corsi di Studio 2020-21)</a:t>
            </a:r>
            <a:endParaRPr lang="it-IT" alt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800" dirty="0"/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800" dirty="0" smtClean="0">
                <a:solidFill>
                  <a:srgbClr val="FF0000"/>
                </a:solidFill>
                <a:hlinkClick r:id="rId3"/>
              </a:rPr>
              <a:t>http://www.lingue.unige.it/?post_type=dipendente&amp;p=2</a:t>
            </a:r>
            <a:r>
              <a:rPr lang="it-IT" altLang="en-US" sz="2800" u="sng" dirty="0" smtClean="0">
                <a:solidFill>
                  <a:srgbClr val="92D050"/>
                </a:solidFill>
              </a:rPr>
              <a:t>112</a:t>
            </a:r>
            <a:r>
              <a:rPr lang="it-IT" altLang="en-US" sz="2800" dirty="0" smtClean="0">
                <a:solidFill>
                  <a:srgbClr val="FF0000"/>
                </a:solidFill>
              </a:rPr>
              <a:t> (per </a:t>
            </a:r>
            <a:r>
              <a:rPr lang="en-GB" altLang="en-US" sz="2800" dirty="0" err="1" smtClean="0">
                <a:solidFill>
                  <a:srgbClr val="FF0000"/>
                </a:solidFill>
              </a:rPr>
              <a:t>Regolamento</a:t>
            </a:r>
            <a:r>
              <a:rPr lang="en-GB" altLang="en-US" sz="2800" dirty="0" smtClean="0">
                <a:solidFill>
                  <a:srgbClr val="FF0000"/>
                </a:solidFill>
              </a:rPr>
              <a:t> </a:t>
            </a:r>
            <a:r>
              <a:rPr lang="en-GB" altLang="en-US" sz="2800" dirty="0">
                <a:solidFill>
                  <a:srgbClr val="FF0000"/>
                </a:solidFill>
              </a:rPr>
              <a:t>lingua </a:t>
            </a:r>
            <a:r>
              <a:rPr lang="en-GB" altLang="en-US" sz="2800" dirty="0" err="1">
                <a:solidFill>
                  <a:srgbClr val="FF0000"/>
                </a:solidFill>
              </a:rPr>
              <a:t>inglese</a:t>
            </a:r>
            <a:r>
              <a:rPr lang="en-GB" altLang="en-US" sz="2800" dirty="0">
                <a:solidFill>
                  <a:srgbClr val="FF0000"/>
                </a:solidFill>
              </a:rPr>
              <a:t> e </a:t>
            </a:r>
            <a:r>
              <a:rPr lang="en-GB" altLang="en-US" sz="2800" dirty="0" err="1">
                <a:solidFill>
                  <a:srgbClr val="FF0000"/>
                </a:solidFill>
              </a:rPr>
              <a:t>gruppi</a:t>
            </a:r>
            <a:r>
              <a:rPr lang="en-GB" altLang="en-US" sz="2800" dirty="0">
                <a:solidFill>
                  <a:srgbClr val="FF0000"/>
                </a:solidFill>
              </a:rPr>
              <a:t> </a:t>
            </a:r>
            <a:r>
              <a:rPr lang="en-GB" altLang="en-US" sz="2800" dirty="0" err="1" smtClean="0">
                <a:solidFill>
                  <a:srgbClr val="FF0000"/>
                </a:solidFill>
              </a:rPr>
              <a:t>delle</a:t>
            </a:r>
            <a:r>
              <a:rPr lang="en-GB" altLang="en-US" sz="2800" dirty="0" smtClean="0">
                <a:solidFill>
                  <a:srgbClr val="FF0000"/>
                </a:solidFill>
              </a:rPr>
              <a:t> </a:t>
            </a:r>
            <a:r>
              <a:rPr lang="en-GB" altLang="en-US" sz="2800" dirty="0" err="1" smtClean="0">
                <a:solidFill>
                  <a:srgbClr val="FF0000"/>
                </a:solidFill>
              </a:rPr>
              <a:t>esercitazioni</a:t>
            </a:r>
            <a:r>
              <a:rPr lang="en-GB" altLang="en-US" sz="2800" dirty="0" smtClean="0">
                <a:solidFill>
                  <a:srgbClr val="FF0000"/>
                </a:solidFill>
              </a:rPr>
              <a:t>)</a:t>
            </a:r>
            <a:endParaRPr lang="en-GB" altLang="en-US" sz="28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800" dirty="0">
              <a:solidFill>
                <a:srgbClr val="FF0000"/>
              </a:solidFill>
            </a:endParaRPr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800" dirty="0">
                <a:solidFill>
                  <a:srgbClr val="FF0000"/>
                </a:solidFill>
                <a:hlinkClick r:id="rId4"/>
              </a:rPr>
              <a:t>https://</a:t>
            </a:r>
            <a:r>
              <a:rPr lang="it-IT" altLang="en-US" sz="2800" dirty="0" smtClean="0">
                <a:solidFill>
                  <a:srgbClr val="FF0000"/>
                </a:solidFill>
                <a:hlinkClick r:id="rId4"/>
              </a:rPr>
              <a:t>2020.aulaweb.unige.it</a:t>
            </a:r>
            <a:r>
              <a:rPr lang="it-IT" altLang="en-US" sz="2800" dirty="0">
                <a:solidFill>
                  <a:srgbClr val="FF0000"/>
                </a:solidFill>
                <a:hlinkClick r:id="rId4"/>
              </a:rPr>
              <a:t>/</a:t>
            </a:r>
            <a:r>
              <a:rPr lang="it-IT" altLang="en-US" sz="2800" dirty="0">
                <a:solidFill>
                  <a:srgbClr val="FF0000"/>
                </a:solidFill>
              </a:rPr>
              <a:t> </a:t>
            </a:r>
            <a:r>
              <a:rPr lang="it-IT" altLang="en-US" sz="2800" dirty="0"/>
              <a:t>(per materiale didattico degli insegnamenti)</a:t>
            </a:r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800" dirty="0">
              <a:solidFill>
                <a:srgbClr val="FF0000"/>
              </a:solidFill>
            </a:endParaRPr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>
                <a:hlinkClick r:id="rId5"/>
              </a:rPr>
              <a:t>https://easyacademy.unige.it/portalestudenti/</a:t>
            </a:r>
            <a:r>
              <a:rPr lang="en-US" sz="2800" dirty="0"/>
              <a:t> (</a:t>
            </a:r>
            <a:r>
              <a:rPr lang="en-US" sz="2800" dirty="0" err="1"/>
              <a:t>orario</a:t>
            </a:r>
            <a:r>
              <a:rPr lang="en-US" sz="2800" dirty="0"/>
              <a:t> </a:t>
            </a:r>
            <a:r>
              <a:rPr lang="en-US" sz="2800" dirty="0" err="1"/>
              <a:t>delle</a:t>
            </a:r>
            <a:r>
              <a:rPr lang="en-US" sz="2800" dirty="0"/>
              <a:t> </a:t>
            </a:r>
            <a:r>
              <a:rPr lang="en-US" sz="2800" dirty="0" err="1"/>
              <a:t>lezioni</a:t>
            </a:r>
            <a:r>
              <a:rPr lang="en-US" sz="2800" dirty="0"/>
              <a:t>)</a:t>
            </a:r>
            <a:endParaRPr lang="it-IT" altLang="en-US" sz="2800" dirty="0">
              <a:solidFill>
                <a:srgbClr val="FF0000"/>
              </a:solidFill>
            </a:endParaRPr>
          </a:p>
          <a:p>
            <a:pPr marL="87313" indent="-4763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0576883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>
            <a:extLst>
              <a:ext uri="{FF2B5EF4-FFF2-40B4-BE49-F238E27FC236}">
                <a16:creationId xmlns:a16="http://schemas.microsoft.com/office/drawing/2014/main" id="{43E8F4A5-33F9-4210-A49E-1CD4A839A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404664"/>
            <a:ext cx="7643812" cy="5904656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it-IT" altLang="en-US" sz="2800" dirty="0" smtClean="0"/>
              <a:t>Tutte le informazioni utili e gli aggiornamenti verranno pubblicati sulla pagina personale dei docenti e su </a:t>
            </a:r>
            <a:r>
              <a:rPr lang="it-IT" altLang="en-US" sz="2800" dirty="0" err="1" smtClean="0"/>
              <a:t>Aulaweb</a:t>
            </a:r>
            <a:r>
              <a:rPr lang="it-IT" altLang="en-US" sz="2800" dirty="0" smtClean="0"/>
              <a:t>, per cui si consiglia di iscriversi al corso su </a:t>
            </a:r>
            <a:r>
              <a:rPr lang="it-IT" altLang="en-US" sz="2800" dirty="0" err="1" smtClean="0"/>
              <a:t>Aulaweb</a:t>
            </a:r>
            <a:r>
              <a:rPr lang="it-IT" altLang="en-US" sz="2800" dirty="0" smtClean="0"/>
              <a:t> al più presto</a:t>
            </a:r>
            <a:endParaRPr lang="it-IT" alt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30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3000" dirty="0" smtClean="0"/>
              <a:t>Prof</a:t>
            </a:r>
            <a:r>
              <a:rPr lang="it-IT" altLang="en-US" sz="3000" dirty="0"/>
              <a:t>. </a:t>
            </a:r>
            <a:r>
              <a:rPr lang="it-IT" altLang="en-US" sz="3000" dirty="0" err="1"/>
              <a:t>ssa</a:t>
            </a:r>
            <a:r>
              <a:rPr lang="it-IT" altLang="en-US" sz="3000" dirty="0"/>
              <a:t> Rizzato </a:t>
            </a:r>
            <a:r>
              <a:rPr lang="en-US" altLang="en-US" sz="3000" u="sng" dirty="0">
                <a:solidFill>
                  <a:srgbClr val="92D050"/>
                </a:solidFill>
              </a:rPr>
              <a:t>http://www.lingue.unige.it/?post_type=dipendente&amp;p=2112</a:t>
            </a:r>
            <a:r>
              <a:rPr lang="it-IT" altLang="en-US" sz="3000" dirty="0" smtClean="0">
                <a:solidFill>
                  <a:srgbClr val="FF0000"/>
                </a:solidFill>
              </a:rPr>
              <a:t> </a:t>
            </a:r>
            <a:r>
              <a:rPr lang="it-IT" altLang="en-US" sz="3000" dirty="0">
                <a:sym typeface="Wingdings" panose="05000000000000000000" pitchFamily="2" charset="2"/>
              </a:rPr>
              <a:t>e </a:t>
            </a:r>
            <a:r>
              <a:rPr lang="it-IT" altLang="en-US" sz="3000" dirty="0" err="1">
                <a:solidFill>
                  <a:srgbClr val="FF0000"/>
                </a:solidFill>
              </a:rPr>
              <a:t>AulaWeb</a:t>
            </a:r>
            <a:r>
              <a:rPr lang="it-IT" altLang="en-US" sz="3000" dirty="0">
                <a:solidFill>
                  <a:srgbClr val="FF0000"/>
                </a:solidFill>
              </a:rPr>
              <a:t> ("Lingua Inglese I A - 55870")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sz="3000" dirty="0" smtClean="0">
                <a:sym typeface="Wingdings" panose="05000000000000000000" pitchFamily="2" charset="2"/>
              </a:rPr>
              <a:t>Prof</a:t>
            </a:r>
            <a:r>
              <a:rPr lang="it-IT" altLang="en-US" sz="3000" dirty="0">
                <a:sym typeface="Wingdings" panose="05000000000000000000" pitchFamily="2" charset="2"/>
              </a:rPr>
              <a:t>. </a:t>
            </a:r>
            <a:r>
              <a:rPr lang="it-IT" altLang="en-US" sz="3000" dirty="0" smtClean="0">
                <a:sym typeface="Wingdings" panose="05000000000000000000" pitchFamily="2" charset="2"/>
              </a:rPr>
              <a:t>Bagli</a:t>
            </a:r>
            <a:endParaRPr lang="it-IT" altLang="en-US" sz="30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it-IT" altLang="en-US" sz="3000" dirty="0">
                <a:sym typeface="Wingdings" panose="05000000000000000000" pitchFamily="2" charset="2"/>
              </a:rPr>
              <a:t>	</a:t>
            </a:r>
            <a:r>
              <a:rPr lang="en-US" altLang="en-US" sz="3000" u="sng" dirty="0">
                <a:solidFill>
                  <a:srgbClr val="92D050"/>
                </a:solidFill>
              </a:rPr>
              <a:t>http://www.lingue.unige.it/?post_type=dipendente&amp;p=27498</a:t>
            </a:r>
            <a:r>
              <a:rPr lang="it-IT" altLang="en-US" sz="3000" dirty="0" smtClean="0">
                <a:sym typeface="Wingdings" panose="05000000000000000000" pitchFamily="2" charset="2"/>
              </a:rPr>
              <a:t> </a:t>
            </a:r>
            <a:r>
              <a:rPr lang="it-IT" altLang="en-US" sz="3000" dirty="0"/>
              <a:t>e </a:t>
            </a:r>
            <a:r>
              <a:rPr lang="it-IT" altLang="en-US" sz="3000" dirty="0" err="1">
                <a:solidFill>
                  <a:srgbClr val="FF0000"/>
                </a:solidFill>
              </a:rPr>
              <a:t>AulaWeb</a:t>
            </a:r>
            <a:r>
              <a:rPr lang="it-IT" altLang="en-US" sz="3000" dirty="0">
                <a:solidFill>
                  <a:srgbClr val="FF0000"/>
                </a:solidFill>
              </a:rPr>
              <a:t> ("Lingua Inglese I B - 55870")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 dirty="0" smtClean="0"/>
              <a:t> </a:t>
            </a:r>
            <a:endParaRPr lang="it-IT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E6CA720D-434C-4703-A059-1294F6CAB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765175"/>
            <a:ext cx="8229600" cy="510222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it-IT" altLang="en-US"/>
              <a:t>Domande?</a:t>
            </a:r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4DAFB6F9-9B43-46D4-8930-11AF4338C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765175"/>
            <a:ext cx="7715250" cy="51022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/>
              <a:t>Letteratura e cultura inglese e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/>
              <a:t>Letteratura e cultura angloamericana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6DDA119E-A629-48EB-B227-580A8B3A0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92150"/>
            <a:ext cx="7643812" cy="5175250"/>
          </a:xfrm>
        </p:spPr>
        <p:txBody>
          <a:bodyPr/>
          <a:lstStyle/>
          <a:p>
            <a:pPr eaLnBrk="1" hangingPunct="1"/>
            <a:r>
              <a:rPr lang="it-IT" altLang="en-US"/>
              <a:t>Tutti gli studenti del primo anno che hanno inserito</a:t>
            </a:r>
            <a:r>
              <a:rPr lang="it-IT" altLang="en-US" b="1"/>
              <a:t> lingua inglese</a:t>
            </a:r>
            <a:r>
              <a:rPr lang="it-IT" altLang="en-US"/>
              <a:t> </a:t>
            </a:r>
            <a:r>
              <a:rPr lang="it-IT" altLang="en-US" b="1"/>
              <a:t>come una delle due lingue di specializzazione</a:t>
            </a:r>
            <a:r>
              <a:rPr lang="it-IT" altLang="en-US"/>
              <a:t> devono inserire nel piano di studi un corso di </a:t>
            </a:r>
            <a:r>
              <a:rPr lang="it-IT" altLang="en-US" b="1"/>
              <a:t>Letteratura/cultura — 36 ore, 6 CFU.</a:t>
            </a:r>
          </a:p>
          <a:p>
            <a:pPr eaLnBrk="1" hangingPunct="1"/>
            <a:endParaRPr lang="it-IT" altLang="en-US" b="1"/>
          </a:p>
          <a:p>
            <a:pPr eaLnBrk="1" hangingPunct="1"/>
            <a:r>
              <a:rPr lang="it-IT" altLang="en-US"/>
              <a:t>I corsi sono tenuti nel secondo semestre.</a:t>
            </a:r>
            <a:br>
              <a:rPr lang="it-IT" altLang="en-US"/>
            </a:br>
            <a:endParaRPr lang="it-IT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938FBA87-FB7A-4152-81C5-423B1257F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620713"/>
            <a:ext cx="7715250" cy="5246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en-US" sz="2800" dirty="0"/>
              <a:t>Si può scegliere liberamente tra </a:t>
            </a:r>
            <a:r>
              <a:rPr lang="it-IT" altLang="en-US" sz="2800" b="1" dirty="0"/>
              <a:t>Letteratura/cultura inglese </a:t>
            </a:r>
            <a:r>
              <a:rPr lang="it-IT" altLang="en-US" sz="2800" dirty="0"/>
              <a:t>e </a:t>
            </a:r>
            <a:r>
              <a:rPr lang="it-IT" altLang="en-US" sz="2800" b="1" dirty="0"/>
              <a:t>Letteratura/cultura angloamericana</a:t>
            </a:r>
            <a:r>
              <a:rPr lang="it-IT" altLang="en-US" sz="28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t-IT" altLang="en-US" sz="2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sz="2800" dirty="0"/>
              <a:t>La scelta impegna lo studente a specializzarsi in quella particolare letteratura/cultura (cioè a scegliere il medesimo esame anche nel secondo anno).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en-US" sz="2800" dirty="0"/>
          </a:p>
          <a:p>
            <a:pPr eaLnBrk="1" hangingPunct="1">
              <a:lnSpc>
                <a:spcPct val="90000"/>
              </a:lnSpc>
            </a:pPr>
            <a:r>
              <a:rPr lang="it-IT" altLang="en-US" sz="2800" dirty="0"/>
              <a:t>Nel terzo anno, si potrà, volendo, inserire un corso dell’altra letteratura/cultura.</a:t>
            </a:r>
            <a:br>
              <a:rPr lang="it-IT" altLang="en-US" sz="2800" dirty="0"/>
            </a:br>
            <a:endParaRPr lang="it-IT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2BBE8C3C-8623-477B-B3F1-C75A528F46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404813"/>
            <a:ext cx="7715250" cy="5688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400" dirty="0"/>
              <a:t>	I docenti di Letteratura/cultura inglese 1° anno sono:</a:t>
            </a:r>
            <a:br>
              <a:rPr lang="it-IT" altLang="en-US" sz="2400" dirty="0"/>
            </a:br>
            <a:endParaRPr lang="it-IT" alt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en-US" sz="2400" dirty="0" smtClean="0"/>
              <a:t>Prof.</a:t>
            </a:r>
            <a:r>
              <a:rPr lang="it-IT" altLang="en-US" sz="2400" dirty="0" smtClean="0">
                <a:solidFill>
                  <a:srgbClr val="FF0000"/>
                </a:solidFill>
              </a:rPr>
              <a:t> Domenico </a:t>
            </a:r>
            <a:r>
              <a:rPr lang="it-IT" altLang="en-US" sz="2400" dirty="0" err="1" smtClean="0">
                <a:solidFill>
                  <a:srgbClr val="FF0000"/>
                </a:solidFill>
              </a:rPr>
              <a:t>Lovascio</a:t>
            </a:r>
            <a:r>
              <a:rPr lang="it-IT" altLang="en-US" sz="2400" dirty="0" smtClean="0">
                <a:solidFill>
                  <a:srgbClr val="FF0000"/>
                </a:solidFill>
              </a:rPr>
              <a:t> </a:t>
            </a:r>
            <a:r>
              <a:rPr lang="it-IT" altLang="en-US" sz="2400" dirty="0"/>
              <a:t>(</a:t>
            </a:r>
            <a:r>
              <a:rPr lang="it-IT" altLang="en-US" sz="2400" dirty="0" err="1"/>
              <a:t>Fraz</a:t>
            </a:r>
            <a:r>
              <a:rPr lang="it-IT" altLang="en-US" sz="2400" dirty="0"/>
              <a:t>.  A, </a:t>
            </a:r>
            <a:r>
              <a:rPr lang="it-IT" altLang="en-US" sz="2400" dirty="0" smtClean="0"/>
              <a:t>in inglese), </a:t>
            </a:r>
            <a:endParaRPr lang="it-IT" altLang="en-US" sz="2400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en-US" sz="2400" dirty="0" smtClean="0"/>
              <a:t>Prof.</a:t>
            </a:r>
            <a:r>
              <a:rPr lang="it-IT" altLang="en-US" sz="2400" dirty="0" smtClean="0">
                <a:solidFill>
                  <a:srgbClr val="FF0000"/>
                </a:solidFill>
              </a:rPr>
              <a:t> Domenico </a:t>
            </a:r>
            <a:r>
              <a:rPr lang="it-IT" altLang="en-US" sz="2400" dirty="0" err="1" smtClean="0">
                <a:solidFill>
                  <a:srgbClr val="FF0000"/>
                </a:solidFill>
              </a:rPr>
              <a:t>Lovascio</a:t>
            </a:r>
            <a:r>
              <a:rPr lang="it-IT" altLang="en-US" sz="2400" dirty="0" smtClean="0">
                <a:solidFill>
                  <a:srgbClr val="FF0000"/>
                </a:solidFill>
              </a:rPr>
              <a:t> </a:t>
            </a:r>
            <a:r>
              <a:rPr lang="it-IT" altLang="en-US" sz="2400" dirty="0"/>
              <a:t>(</a:t>
            </a:r>
            <a:r>
              <a:rPr lang="it-IT" altLang="en-US" sz="2400" dirty="0" err="1"/>
              <a:t>Fraz</a:t>
            </a:r>
            <a:r>
              <a:rPr lang="it-IT" altLang="en-US" sz="2400" dirty="0"/>
              <a:t>.  B, in </a:t>
            </a:r>
            <a:r>
              <a:rPr lang="it-IT" altLang="en-US" sz="2400" dirty="0" smtClean="0"/>
              <a:t>italiano),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en-US" sz="2400" dirty="0"/>
          </a:p>
          <a:p>
            <a:pPr marL="82550" indent="0" eaLnBrk="1" hangingPunct="1">
              <a:lnSpc>
                <a:spcPct val="90000"/>
              </a:lnSpc>
              <a:buNone/>
              <a:defRPr/>
            </a:pPr>
            <a:r>
              <a:rPr lang="it-IT" altLang="en-US" sz="2400" dirty="0" smtClean="0"/>
              <a:t>	[secondo semestre]</a:t>
            </a:r>
            <a:endParaRPr lang="it-IT" altLang="en-US" sz="2400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en-US" sz="2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altLang="en-US" sz="2400" dirty="0" smtClean="0"/>
              <a:t>	Letteratura/cultura anglo-americana1° anno: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en-US" sz="2400" dirty="0" smtClean="0"/>
              <a:t>Prof.ssa </a:t>
            </a:r>
            <a:r>
              <a:rPr lang="it-IT" altLang="en-US" sz="2400" dirty="0" smtClean="0">
                <a:solidFill>
                  <a:srgbClr val="FF0000"/>
                </a:solidFill>
              </a:rPr>
              <a:t>Paola Nardi</a:t>
            </a:r>
            <a:r>
              <a:rPr lang="it-IT" altLang="en-US" sz="2400" dirty="0" smtClean="0"/>
              <a:t> (corso tenuto in inglese)</a:t>
            </a:r>
          </a:p>
          <a:p>
            <a:pPr marL="82550" indent="0" eaLnBrk="1" hangingPunct="1">
              <a:lnSpc>
                <a:spcPct val="90000"/>
              </a:lnSpc>
              <a:buNone/>
              <a:defRPr/>
            </a:pPr>
            <a:r>
              <a:rPr lang="it-IT" altLang="en-US" sz="2400" dirty="0"/>
              <a:t>	</a:t>
            </a:r>
            <a:endParaRPr lang="it-IT" altLang="en-US" sz="2400" dirty="0" smtClean="0"/>
          </a:p>
          <a:p>
            <a:pPr marL="82550" indent="0" eaLnBrk="1" hangingPunct="1">
              <a:lnSpc>
                <a:spcPct val="90000"/>
              </a:lnSpc>
              <a:buNone/>
              <a:defRPr/>
            </a:pPr>
            <a:r>
              <a:rPr lang="it-IT" altLang="en-US" sz="2400"/>
              <a:t>	</a:t>
            </a:r>
            <a:r>
              <a:rPr lang="it-IT" altLang="en-US" sz="2400" smtClean="0"/>
              <a:t>[</a:t>
            </a:r>
            <a:r>
              <a:rPr lang="it-IT" altLang="en-US" sz="2400" dirty="0" smtClean="0"/>
              <a:t>secondo </a:t>
            </a:r>
            <a:r>
              <a:rPr lang="it-IT" altLang="en-US" sz="2400" dirty="0"/>
              <a:t>semestre]</a:t>
            </a:r>
            <a:br>
              <a:rPr lang="it-IT" altLang="en-US" sz="2400" dirty="0"/>
            </a:br>
            <a:endParaRPr lang="it-IT" altLang="en-US" sz="2400" dirty="0"/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it-IT" alt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65278F29-B77A-46CE-940A-64E37B94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620713"/>
            <a:ext cx="7643812" cy="6237287"/>
          </a:xfrm>
        </p:spPr>
        <p:txBody>
          <a:bodyPr/>
          <a:lstStyle/>
          <a:p>
            <a:pPr eaLnBrk="1" hangingPunct="1"/>
            <a:r>
              <a:rPr lang="it-IT" altLang="en-US" sz="2800" dirty="0"/>
              <a:t>I programmi degli insegnamenti sono reperibili per es. sul sito di Ateneo (</a:t>
            </a:r>
            <a:r>
              <a:rPr lang="it-IT" altLang="en-US" sz="2800" dirty="0">
                <a:solidFill>
                  <a:srgbClr val="FF0000"/>
                </a:solidFill>
                <a:hlinkClick r:id="rId2"/>
              </a:rPr>
              <a:t>https://unige.it/off.f/ins/index.html</a:t>
            </a:r>
            <a:r>
              <a:rPr lang="it-IT" altLang="en-US" sz="2800" dirty="0"/>
              <a:t>) e sulle pagine personali dei docenti sul </a:t>
            </a:r>
            <a:r>
              <a:rPr lang="en-GB" altLang="en-US" sz="2800" dirty="0" err="1"/>
              <a:t>sito</a:t>
            </a:r>
            <a:r>
              <a:rPr lang="en-GB" altLang="en-US" sz="2800" dirty="0"/>
              <a:t> di </a:t>
            </a:r>
            <a:r>
              <a:rPr lang="en-GB" altLang="en-US" sz="2800" dirty="0" err="1"/>
              <a:t>Lingue</a:t>
            </a:r>
            <a:r>
              <a:rPr lang="en-GB" altLang="en-US" sz="2800" dirty="0"/>
              <a:t> </a:t>
            </a:r>
            <a:r>
              <a:rPr lang="en-GB" altLang="en-US" sz="2400" dirty="0"/>
              <a:t>(</a:t>
            </a:r>
            <a:r>
              <a:rPr lang="en-GB" altLang="en-US" sz="2400" dirty="0">
                <a:hlinkClick r:id="rId3"/>
              </a:rPr>
              <a:t>http://www.lingue.unige.it/?page_id=2872</a:t>
            </a:r>
            <a:r>
              <a:rPr lang="en-GB" altLang="en-US" sz="2400" dirty="0"/>
              <a:t>)</a:t>
            </a:r>
            <a:r>
              <a:rPr lang="it-IT" altLang="en-US" sz="2400" dirty="0"/>
              <a:t>.</a:t>
            </a:r>
            <a:r>
              <a:rPr lang="it-IT" altLang="en-US" sz="2800" dirty="0"/>
              <a:t/>
            </a:r>
            <a:br>
              <a:rPr lang="it-IT" altLang="en-US" sz="2800" dirty="0"/>
            </a:br>
            <a:endParaRPr lang="it-IT" altLang="en-US" sz="2800" dirty="0"/>
          </a:p>
          <a:p>
            <a:pPr eaLnBrk="1" hangingPunct="1"/>
            <a:r>
              <a:rPr lang="it-IT" altLang="en-US" sz="2800" dirty="0"/>
              <a:t>La frequenza è consigliata; sono previste anche indicazioni di programma apposite per studenti non frequentanti.</a:t>
            </a:r>
            <a:br>
              <a:rPr lang="it-IT" altLang="en-US" sz="2800" dirty="0"/>
            </a:br>
            <a:endParaRPr lang="it-IT" altLang="en-US" sz="2800" dirty="0"/>
          </a:p>
          <a:p>
            <a:pPr eaLnBrk="1" hangingPunct="1"/>
            <a:r>
              <a:rPr lang="it-IT" altLang="en-US" sz="2800" dirty="0"/>
              <a:t>Coloro che non possono frequentare sono tenuti a contattare il docente (NON adesso, ma all’inizio del secondo semestre).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B41705DB-D32B-4BD8-B7CB-C11A99263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765175"/>
            <a:ext cx="7715250" cy="51022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it-I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en-US"/>
              <a:t>Lingua inglese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4199</TotalTime>
  <Words>1108</Words>
  <Application>Microsoft Office PowerPoint</Application>
  <PresentationFormat>Presentazione su schermo (4:3)</PresentationFormat>
  <Paragraphs>236</Paragraphs>
  <Slides>39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5" baseType="lpstr">
      <vt:lpstr>Arial</vt:lpstr>
      <vt:lpstr>Gill Sans MT</vt:lpstr>
      <vt:lpstr>Verdana</vt:lpstr>
      <vt:lpstr>Wingdings</vt:lpstr>
      <vt:lpstr>Wingdings 2</vt:lpstr>
      <vt:lpstr>Solstice</vt:lpstr>
      <vt:lpstr>Anglistica 2020-21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Day:  English Language</dc:title>
  <dc:creator>Chris</dc:creator>
  <cp:lastModifiedBy>Ospite</cp:lastModifiedBy>
  <cp:revision>316</cp:revision>
  <dcterms:created xsi:type="dcterms:W3CDTF">2008-09-19T14:35:22Z</dcterms:created>
  <dcterms:modified xsi:type="dcterms:W3CDTF">2020-09-14T08:59:02Z</dcterms:modified>
</cp:coreProperties>
</file>